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68" r:id="rId18"/>
    <p:sldId id="273" r:id="rId19"/>
    <p:sldId id="279" r:id="rId20"/>
    <p:sldId id="274" r:id="rId21"/>
    <p:sldId id="276" r:id="rId22"/>
    <p:sldId id="280" r:id="rId23"/>
    <p:sldId id="275" r:id="rId24"/>
    <p:sldId id="277" r:id="rId25"/>
    <p:sldId id="278" r:id="rId26"/>
    <p:sldId id="281" r:id="rId27"/>
    <p:sldId id="282" r:id="rId28"/>
    <p:sldId id="283" r:id="rId29"/>
    <p:sldId id="284" r:id="rId30"/>
    <p:sldId id="292" r:id="rId31"/>
    <p:sldId id="285" r:id="rId32"/>
    <p:sldId id="286" r:id="rId33"/>
    <p:sldId id="287" r:id="rId34"/>
    <p:sldId id="289" r:id="rId35"/>
    <p:sldId id="291" r:id="rId36"/>
    <p:sldId id="290" r:id="rId37"/>
    <p:sldId id="288" r:id="rId3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CCFFCC"/>
    <a:srgbClr val="7300E6"/>
    <a:srgbClr val="8900E6"/>
    <a:srgbClr val="0000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718" autoAdjust="0"/>
  </p:normalViewPr>
  <p:slideViewPr>
    <p:cSldViewPr>
      <p:cViewPr varScale="1">
        <p:scale>
          <a:sx n="66" d="100"/>
          <a:sy n="66" d="100"/>
        </p:scale>
        <p:origin x="-8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620ED-1819-49B8-A59B-DFEB2659ACE5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97182-1833-40D4-8AD5-25B799F448B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Il confronto fra potenzialità e limiti della tecnologia ha lo scopo di migliorarne l’uso, non di decidere se usarla o no.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7182-1833-40D4-8AD5-25B799F448BC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I linguaggi visuali godono di ottima stampa, sembrano graditi ai giovani  ma questo stride con l’incapacità di usarli da parte di molti studenti.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7182-1833-40D4-8AD5-25B799F448BC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I linguaggi visuali godono di ottima stampa, sembrano graditi ai giovani  ma questo stride con l’incapacità di usarli da parte di molti studenti.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7182-1833-40D4-8AD5-25B799F448BC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Siamo in una situazione simile a quella del 1985, dopo l’introduzione dei programmi della primaria.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7182-1833-40D4-8AD5-25B799F448BC}" type="slidenum">
              <a:rPr lang="it-IT" smtClean="0"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							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7182-1833-40D4-8AD5-25B799F448BC}" type="slidenum">
              <a:rPr lang="it-IT" smtClean="0"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Relazione Facchini, intervento Testa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97182-1833-40D4-8AD5-25B799F448BC}" type="slidenum">
              <a:rPr lang="it-IT" smtClean="0"/>
              <a:t>26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CC162-F461-42DB-868D-0312CD236ECF}" type="datetimeFigureOut">
              <a:rPr lang="it-IT" smtClean="0"/>
              <a:t>26/08/2013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91879-6ED4-42AA-91CC-43B23650BCF7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ducazionestradale.net/html/txt_88.html" TargetMode="External"/><Relationship Id="rId13" Type="http://schemas.openxmlformats.org/officeDocument/2006/relationships/image" Target="http://www.educazionestradale.net/Imm%20Segnali/fig.054.gif" TargetMode="External"/><Relationship Id="rId3" Type="http://schemas.openxmlformats.org/officeDocument/2006/relationships/image" Target="../media/image1.png"/><Relationship Id="rId7" Type="http://schemas.openxmlformats.org/officeDocument/2006/relationships/image" Target="http://www.educazionestradale.net/Imm%20Segnali/fig.080d.gif" TargetMode="External"/><Relationship Id="rId12" Type="http://schemas.openxmlformats.org/officeDocument/2006/relationships/image" Target="../media/image4.png"/><Relationship Id="rId2" Type="http://schemas.openxmlformats.org/officeDocument/2006/relationships/hyperlink" Target="http://www.educazionestradale.net/html/txt_004.html" TargetMode="External"/><Relationship Id="rId16" Type="http://schemas.openxmlformats.org/officeDocument/2006/relationships/image" Target="http://www.educazionestradale.net/Imm%20Segnali/fig.013.gif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hyperlink" Target="http://www.educazionestradale.net/html/txt_54.html" TargetMode="External"/><Relationship Id="rId5" Type="http://schemas.openxmlformats.org/officeDocument/2006/relationships/hyperlink" Target="http://www.educazionestradale.net/html/txt_80d.html" TargetMode="External"/><Relationship Id="rId15" Type="http://schemas.openxmlformats.org/officeDocument/2006/relationships/image" Target="../media/image5.png"/><Relationship Id="rId10" Type="http://schemas.openxmlformats.org/officeDocument/2006/relationships/image" Target="http://www.educazionestradale.net/Imm%20Segnali/fig.088.gif" TargetMode="External"/><Relationship Id="rId4" Type="http://schemas.openxmlformats.org/officeDocument/2006/relationships/image" Target="http://www.educazionestradale.net/Imm%20Segnali/fig.004.gif" TargetMode="External"/><Relationship Id="rId9" Type="http://schemas.openxmlformats.org/officeDocument/2006/relationships/image" Target="../media/image3.png"/><Relationship Id="rId14" Type="http://schemas.openxmlformats.org/officeDocument/2006/relationships/hyperlink" Target="http://www.educazionestradale.net/html/txt_013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448271"/>
          </a:xfrm>
          <a:solidFill>
            <a:srgbClr val="CCFFCC"/>
          </a:solidFill>
        </p:spPr>
        <p:txBody>
          <a:bodyPr>
            <a:normAutofit fontScale="90000"/>
          </a:bodyPr>
          <a:lstStyle/>
          <a:p>
            <a:r>
              <a:rPr lang="it-IT" smtClean="0"/>
              <a:t>Quale aiuto possono dare le tecnologie per l’insegnamento/apprendimento dell’aritmetica e dell’algebra?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208912" cy="1752600"/>
          </a:xfrm>
          <a:solidFill>
            <a:srgbClr val="CCFFCC"/>
          </a:solidFill>
        </p:spPr>
        <p:txBody>
          <a:bodyPr>
            <a:normAutofit fontScale="92500"/>
          </a:bodyPr>
          <a:lstStyle/>
          <a:p>
            <a:r>
              <a:rPr lang="it-IT" smtClean="0">
                <a:solidFill>
                  <a:schemeClr val="tx1"/>
                </a:solidFill>
              </a:rPr>
              <a:t>Pier Luigi Ferrari</a:t>
            </a:r>
          </a:p>
          <a:p>
            <a:r>
              <a:rPr lang="it-IT" smtClean="0">
                <a:solidFill>
                  <a:schemeClr val="tx1"/>
                </a:solidFill>
              </a:rPr>
              <a:t>Dipartimento di Scienze e Innovazione Tecnologica</a:t>
            </a:r>
          </a:p>
          <a:p>
            <a:r>
              <a:rPr lang="it-IT" smtClean="0">
                <a:solidFill>
                  <a:schemeClr val="tx1"/>
                </a:solidFill>
              </a:rPr>
              <a:t>Università del Piemonte Orientale</a:t>
            </a:r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77014"/>
            <a:ext cx="8136904" cy="1815882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>
                <a:solidFill>
                  <a:schemeClr val="tx1"/>
                </a:solidFill>
              </a:rPr>
              <a:t>L'uso consapevole e motivato di calcolatrici e </a:t>
            </a:r>
            <a:r>
              <a:rPr lang="it-IT" sz="2800">
                <a:solidFill>
                  <a:schemeClr val="tx1"/>
                </a:solidFill>
              </a:rPr>
              <a:t>computer </a:t>
            </a:r>
            <a:r>
              <a:rPr lang="it-IT" sz="2800" smtClean="0">
                <a:solidFill>
                  <a:schemeClr val="tx1"/>
                </a:solidFill>
              </a:rPr>
              <a:t>deve essere incoraggiato … ad esempio per verificare la correttezza di calcoli mentali e scritti e per esplorare il mondo dei numeri …</a:t>
            </a:r>
            <a:endParaRPr lang="it-IT" sz="28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3340149"/>
            <a:ext cx="8136904" cy="1384995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it-IT" sz="2800" smtClean="0"/>
              <a:t>“… lo sviluppo di un'adeguata visione della matematica, non ridotta a un insieme di regole da memorizzare e applicare, ma ...”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623590"/>
            <a:ext cx="7560840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3200" smtClean="0"/>
              <a:t>Come dare significato alle attività svolte con supporto tecnologico? Come controllarle?</a:t>
            </a:r>
            <a:endParaRPr lang="it-IT" sz="3200"/>
          </a:p>
        </p:txBody>
      </p:sp>
      <p:sp>
        <p:nvSpPr>
          <p:cNvPr id="4" name="TextBox 3"/>
          <p:cNvSpPr txBox="1"/>
          <p:nvPr/>
        </p:nvSpPr>
        <p:spPr>
          <a:xfrm>
            <a:off x="755576" y="2484185"/>
            <a:ext cx="2304256" cy="954107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smtClean="0">
                <a:solidFill>
                  <a:schemeClr val="bg1"/>
                </a:solidFill>
              </a:rPr>
              <a:t>Fare un ‘clic’, scatola nera …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2492896"/>
            <a:ext cx="3024336" cy="954107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smtClean="0">
                <a:solidFill>
                  <a:schemeClr val="bg1"/>
                </a:solidFill>
              </a:rPr>
              <a:t>Saper fare le stesse cose a mano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6" name="Left-Right Arrow 5"/>
          <p:cNvSpPr/>
          <p:nvPr/>
        </p:nvSpPr>
        <p:spPr>
          <a:xfrm>
            <a:off x="3275856" y="2852936"/>
            <a:ext cx="1872208" cy="288032"/>
          </a:xfrm>
          <a:prstGeom prst="left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TextBox 8"/>
          <p:cNvSpPr txBox="1"/>
          <p:nvPr/>
        </p:nvSpPr>
        <p:spPr>
          <a:xfrm>
            <a:off x="3419872" y="2204864"/>
            <a:ext cx="1512168" cy="461665"/>
          </a:xfrm>
          <a:prstGeom prst="rect">
            <a:avLst/>
          </a:prstGeom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smtClean="0"/>
              <a:t>Saper fare</a:t>
            </a:r>
            <a:endParaRPr lang="it-IT" sz="2400"/>
          </a:p>
        </p:txBody>
      </p:sp>
      <p:sp>
        <p:nvSpPr>
          <p:cNvPr id="10" name="TextBox 9"/>
          <p:cNvSpPr txBox="1"/>
          <p:nvPr/>
        </p:nvSpPr>
        <p:spPr>
          <a:xfrm>
            <a:off x="755576" y="4482406"/>
            <a:ext cx="2304256" cy="1384995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smtClean="0">
                <a:solidFill>
                  <a:schemeClr val="bg1"/>
                </a:solidFill>
              </a:rPr>
              <a:t>Cercare sugli appunti o in rete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64088" y="4491117"/>
            <a:ext cx="3024336" cy="1384995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smtClean="0">
                <a:solidFill>
                  <a:schemeClr val="bg1"/>
                </a:solidFill>
              </a:rPr>
              <a:t>Aver interiorizzato e incapsulato i concetti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2" name="Left-Right Arrow 11"/>
          <p:cNvSpPr/>
          <p:nvPr/>
        </p:nvSpPr>
        <p:spPr>
          <a:xfrm>
            <a:off x="3275856" y="5085184"/>
            <a:ext cx="1872208" cy="288032"/>
          </a:xfrm>
          <a:prstGeom prst="left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extBox 12"/>
          <p:cNvSpPr txBox="1"/>
          <p:nvPr/>
        </p:nvSpPr>
        <p:spPr>
          <a:xfrm>
            <a:off x="3419872" y="4203085"/>
            <a:ext cx="1512168" cy="461665"/>
          </a:xfrm>
          <a:prstGeom prst="rect">
            <a:avLst/>
          </a:prstGeom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smtClean="0"/>
              <a:t>Sapere</a:t>
            </a:r>
            <a:endParaRPr lang="it-IT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51228"/>
            <a:ext cx="7848872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È oggi improponibile il modello di studente che sapeva tutto a memoria e sapeva fare tutto a mano. </a:t>
            </a:r>
            <a:endParaRPr lang="it-IT" sz="3200"/>
          </a:p>
        </p:txBody>
      </p:sp>
      <p:sp>
        <p:nvSpPr>
          <p:cNvPr id="3" name="TextBox 2"/>
          <p:cNvSpPr txBox="1"/>
          <p:nvPr/>
        </p:nvSpPr>
        <p:spPr>
          <a:xfrm>
            <a:off x="611560" y="3371508"/>
            <a:ext cx="7848872" cy="2554545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Ma è altrettanto improponibile il modello </a:t>
            </a:r>
            <a:r>
              <a:rPr lang="it-IT" sz="3200" smtClean="0"/>
              <a:t>di studente </a:t>
            </a:r>
            <a:r>
              <a:rPr lang="it-IT" sz="3200" smtClean="0"/>
              <a:t>che non sa nulla e non sa far nulla autonomamente ma cerca di recuperare informazioni in qualche modo e usa la tecnologia. </a:t>
            </a: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72017"/>
            <a:ext cx="7560840" cy="1077218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La matematica è una rete di concetti e procedimenti organizzati e collegati.</a:t>
            </a:r>
            <a:endParaRPr lang="it-IT" sz="32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2847127"/>
            <a:ext cx="784887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3200" smtClean="0"/>
              <a:t>Non è possibile cominciare ogni volta da zero.</a:t>
            </a:r>
            <a:endParaRPr lang="it-IT" sz="3200"/>
          </a:p>
        </p:txBody>
      </p:sp>
      <p:sp>
        <p:nvSpPr>
          <p:cNvPr id="4" name="Rectangle 3"/>
          <p:cNvSpPr/>
          <p:nvPr/>
        </p:nvSpPr>
        <p:spPr>
          <a:xfrm>
            <a:off x="683568" y="4151982"/>
            <a:ext cx="7848872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smtClean="0"/>
              <a:t>Nemmeno se si dispone di buone mediazioni semiotiche e del supporto della tecnologia.</a:t>
            </a: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572487"/>
            <a:ext cx="4968552" cy="1200329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smtClean="0">
                <a:solidFill>
                  <a:schemeClr val="tx1"/>
                </a:solidFill>
              </a:rPr>
              <a:t>Riflessione sui programmi della primaria </a:t>
            </a:r>
            <a:r>
              <a:rPr lang="it-IT" sz="3600" smtClean="0">
                <a:solidFill>
                  <a:schemeClr val="tx1"/>
                </a:solidFill>
              </a:rPr>
              <a:t>(1985) </a:t>
            </a:r>
            <a:endParaRPr lang="it-IT" sz="36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2276872"/>
            <a:ext cx="7848872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Tecniche di calcolo scritto: meno enfasi sull’efficienza, di più sulla comprensione</a:t>
            </a:r>
            <a:endParaRPr lang="it-IT" sz="3200"/>
          </a:p>
        </p:txBody>
      </p:sp>
      <p:sp>
        <p:nvSpPr>
          <p:cNvPr id="4" name="TextBox 3"/>
          <p:cNvSpPr txBox="1"/>
          <p:nvPr/>
        </p:nvSpPr>
        <p:spPr>
          <a:xfrm>
            <a:off x="683568" y="3791942"/>
            <a:ext cx="7848872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Enfasi sulle relazioni numeriche elementari (tabelline, …) e sul calcolo mentale</a:t>
            </a:r>
            <a:endParaRPr lang="it-IT" sz="3200"/>
          </a:p>
        </p:txBody>
      </p:sp>
      <p:sp>
        <p:nvSpPr>
          <p:cNvPr id="5" name="TextBox 4"/>
          <p:cNvSpPr txBox="1"/>
          <p:nvPr/>
        </p:nvSpPr>
        <p:spPr>
          <a:xfrm>
            <a:off x="683568" y="5304110"/>
            <a:ext cx="6480720" cy="584775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Qui la ricerca in EM era stata di aiuto.</a:t>
            </a: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28001"/>
            <a:ext cx="5904656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3200" smtClean="0"/>
              <a:t>Demana &amp; Waits (anni novanta?)</a:t>
            </a:r>
            <a:endParaRPr lang="it-IT" sz="3200"/>
          </a:p>
        </p:txBody>
      </p:sp>
      <p:sp>
        <p:nvSpPr>
          <p:cNvPr id="3" name="TextBox 2"/>
          <p:cNvSpPr txBox="1"/>
          <p:nvPr/>
        </p:nvSpPr>
        <p:spPr>
          <a:xfrm>
            <a:off x="611560" y="2178731"/>
            <a:ext cx="4968552" cy="584775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Trasformazione di polinomi</a:t>
            </a:r>
            <a:endParaRPr lang="it-IT" sz="320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320406"/>
            <a:ext cx="4104456" cy="523220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i="1" smtClean="0">
                <a:solidFill>
                  <a:schemeClr val="bg1"/>
                </a:solidFill>
                <a:latin typeface="Euclid" pitchFamily="18" charset="0"/>
              </a:rPr>
              <a:t>a</a:t>
            </a:r>
            <a:r>
              <a:rPr lang="it-IT" sz="2800" baseline="30000" smtClean="0">
                <a:solidFill>
                  <a:schemeClr val="bg1"/>
                </a:solidFill>
                <a:latin typeface="Euclid" pitchFamily="18" charset="0"/>
              </a:rPr>
              <a:t>2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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</a:rPr>
              <a:t> b</a:t>
            </a:r>
            <a:r>
              <a:rPr lang="it-IT" sz="2800" baseline="30000" smtClean="0">
                <a:solidFill>
                  <a:schemeClr val="bg1"/>
                </a:solidFill>
                <a:latin typeface="Euclid" pitchFamily="18" charset="0"/>
              </a:rPr>
              <a:t>2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 </a:t>
            </a:r>
            <a:r>
              <a:rPr lang="it-IT" sz="2800" smtClean="0">
                <a:solidFill>
                  <a:srgbClr val="FFC000"/>
                </a:solidFill>
                <a:latin typeface="Euclid" pitchFamily="18" charset="0"/>
                <a:sym typeface="Symbol"/>
              </a:rPr>
              <a:t>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 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  <a:sym typeface="Symbol"/>
              </a:rPr>
              <a:t>(a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+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  <a:sym typeface="Symbol"/>
              </a:rPr>
              <a:t>b)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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  <a:sym typeface="Symbol"/>
              </a:rPr>
              <a:t>(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</a:rPr>
              <a:t>a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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</a:rPr>
              <a:t> b)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6216" y="3267562"/>
            <a:ext cx="1872208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Senza CAS</a:t>
            </a:r>
            <a:endParaRPr lang="it-IT">
              <a:solidFill>
                <a:schemeClr val="bg1"/>
              </a:solidFill>
            </a:endParaRPr>
          </a:p>
        </p:txBody>
      </p:sp>
      <p:sp>
        <p:nvSpPr>
          <p:cNvPr id="6" name="Striped Right Arrow 5"/>
          <p:cNvSpPr/>
          <p:nvPr/>
        </p:nvSpPr>
        <p:spPr>
          <a:xfrm rot="10800000">
            <a:off x="5004048" y="3483585"/>
            <a:ext cx="1296144" cy="216023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8900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extBox 6"/>
          <p:cNvSpPr txBox="1"/>
          <p:nvPr/>
        </p:nvSpPr>
        <p:spPr>
          <a:xfrm>
            <a:off x="611560" y="4419690"/>
            <a:ext cx="4968552" cy="523220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smtClean="0">
                <a:solidFill>
                  <a:schemeClr val="bg1"/>
                </a:solidFill>
                <a:latin typeface="Euclid" pitchFamily="18" charset="0"/>
              </a:rPr>
              <a:t>4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</a:rPr>
              <a:t>a</a:t>
            </a:r>
            <a:r>
              <a:rPr lang="it-IT" sz="2800" baseline="30000" smtClean="0">
                <a:solidFill>
                  <a:schemeClr val="bg1"/>
                </a:solidFill>
                <a:latin typeface="Euclid" pitchFamily="18" charset="0"/>
              </a:rPr>
              <a:t>2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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</a:rPr>
              <a:t> 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</a:rPr>
              <a:t>9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</a:rPr>
              <a:t>b</a:t>
            </a:r>
            <a:r>
              <a:rPr lang="it-IT" sz="2800" baseline="30000" smtClean="0">
                <a:solidFill>
                  <a:schemeClr val="bg1"/>
                </a:solidFill>
                <a:latin typeface="Euclid" pitchFamily="18" charset="0"/>
              </a:rPr>
              <a:t>2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 </a:t>
            </a:r>
            <a:r>
              <a:rPr lang="it-IT" sz="2800" smtClean="0">
                <a:solidFill>
                  <a:srgbClr val="FFC000"/>
                </a:solidFill>
                <a:latin typeface="Euclid" pitchFamily="18" charset="0"/>
                <a:sym typeface="Symbol"/>
              </a:rPr>
              <a:t>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 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  <a:sym typeface="Symbol"/>
              </a:rPr>
              <a:t>(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2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  <a:sym typeface="Symbol"/>
              </a:rPr>
              <a:t>a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+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3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  <a:sym typeface="Symbol"/>
              </a:rPr>
              <a:t>b)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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  <a:sym typeface="Symbol"/>
              </a:rPr>
              <a:t>(</a:t>
            </a:r>
            <a:r>
              <a:rPr lang="it-IT" sz="2800">
                <a:solidFill>
                  <a:schemeClr val="bg1"/>
                </a:solidFill>
                <a:latin typeface="Euclid" pitchFamily="18" charset="0"/>
                <a:sym typeface="Symbol"/>
              </a:rPr>
              <a:t>2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</a:rPr>
              <a:t>a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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</a:rPr>
              <a:t> </a:t>
            </a:r>
            <a:r>
              <a:rPr lang="it-IT" sz="2800" smtClean="0">
                <a:solidFill>
                  <a:schemeClr val="bg1"/>
                </a:solidFill>
                <a:latin typeface="Euclid" pitchFamily="18" charset="0"/>
                <a:sym typeface="Symbol"/>
              </a:rPr>
              <a:t>3</a:t>
            </a:r>
            <a:r>
              <a:rPr lang="it-IT" sz="2800" i="1" smtClean="0">
                <a:solidFill>
                  <a:schemeClr val="bg1"/>
                </a:solidFill>
                <a:latin typeface="Euclid" pitchFamily="18" charset="0"/>
              </a:rPr>
              <a:t>b)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4248" y="4428401"/>
            <a:ext cx="1584176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Con CAS</a:t>
            </a:r>
            <a:endParaRPr lang="it-IT">
              <a:solidFill>
                <a:schemeClr val="bg1"/>
              </a:solidFill>
            </a:endParaRPr>
          </a:p>
        </p:txBody>
      </p:sp>
      <p:sp>
        <p:nvSpPr>
          <p:cNvPr id="9" name="Striped Right Arrow 8"/>
          <p:cNvSpPr/>
          <p:nvPr/>
        </p:nvSpPr>
        <p:spPr>
          <a:xfrm rot="10800000">
            <a:off x="5652120" y="4644424"/>
            <a:ext cx="936104" cy="216024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8900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51228"/>
            <a:ext cx="7848872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Lo scarso controllo sulle rappresentazioni, numeriche, simboliche o visuali, è un ostacolo insormontabile per la risoluzione di problemi.</a:t>
            </a:r>
            <a:endParaRPr lang="it-IT" sz="3200"/>
          </a:p>
        </p:txBody>
      </p:sp>
      <p:sp>
        <p:nvSpPr>
          <p:cNvPr id="3" name="TextBox 2"/>
          <p:cNvSpPr txBox="1"/>
          <p:nvPr/>
        </p:nvSpPr>
        <p:spPr>
          <a:xfrm>
            <a:off x="611560" y="2999854"/>
            <a:ext cx="7848872" cy="1077218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smtClean="0">
                <a:solidFill>
                  <a:schemeClr val="tx1"/>
                </a:solidFill>
              </a:rPr>
              <a:t>Non solo perle ma soprattutto paralisi, seguita da risposte casuali o mancate risposte. </a:t>
            </a:r>
            <a:endParaRPr lang="it-IT" sz="32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656038"/>
            <a:ext cx="5544616" cy="1077218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smtClean="0">
                <a:solidFill>
                  <a:schemeClr val="tx1"/>
                </a:solidFill>
              </a:rPr>
              <a:t>Questo non significa che bisogna fare i prodotti notevoli! </a:t>
            </a:r>
            <a:endParaRPr lang="it-IT" sz="3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611977"/>
            <a:ext cx="4824536" cy="584775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Torniamo alla tecnologia …</a:t>
            </a:r>
            <a:endParaRPr lang="it-IT" sz="32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2063750"/>
            <a:ext cx="4896544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3200" smtClean="0"/>
              <a:t>Sistemi di rappresentazione</a:t>
            </a:r>
            <a:endParaRPr lang="it-IT" sz="3200"/>
          </a:p>
        </p:txBody>
      </p:sp>
      <p:sp>
        <p:nvSpPr>
          <p:cNvPr id="4" name="Rectangle 3"/>
          <p:cNvSpPr/>
          <p:nvPr/>
        </p:nvSpPr>
        <p:spPr>
          <a:xfrm>
            <a:off x="1115616" y="4356393"/>
            <a:ext cx="7560840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smtClean="0"/>
              <a:t>Ambienti e strumenti per la comunicazione</a:t>
            </a:r>
            <a:endParaRPr lang="it-IT" sz="3200"/>
          </a:p>
        </p:txBody>
      </p:sp>
      <p:sp>
        <p:nvSpPr>
          <p:cNvPr id="5" name="Rectangle 4"/>
          <p:cNvSpPr/>
          <p:nvPr/>
        </p:nvSpPr>
        <p:spPr>
          <a:xfrm>
            <a:off x="3419872" y="3204265"/>
            <a:ext cx="352839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3200" smtClean="0"/>
              <a:t>Strumenti di calcolo</a:t>
            </a: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998693"/>
            <a:ext cx="3528392" cy="1200329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600" smtClean="0">
                <a:solidFill>
                  <a:schemeClr val="tx1"/>
                </a:solidFill>
              </a:rPr>
              <a:t>Sistemi di rappresentazione</a:t>
            </a:r>
            <a:endParaRPr lang="it-IT" sz="36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1620089"/>
            <a:ext cx="244827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/>
              <a:t>Dati numerici</a:t>
            </a:r>
            <a:endParaRPr lang="it-IT" sz="3200"/>
          </a:p>
        </p:txBody>
      </p:sp>
      <p:sp>
        <p:nvSpPr>
          <p:cNvPr id="4" name="TextBox 3"/>
          <p:cNvSpPr txBox="1"/>
          <p:nvPr/>
        </p:nvSpPr>
        <p:spPr>
          <a:xfrm>
            <a:off x="5004048" y="1124744"/>
            <a:ext cx="2160240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/>
              <a:t>Espressioni simboliche</a:t>
            </a:r>
            <a:endParaRPr lang="it-IT" sz="3200"/>
          </a:p>
        </p:txBody>
      </p:sp>
      <p:sp>
        <p:nvSpPr>
          <p:cNvPr id="5" name="TextBox 4"/>
          <p:cNvSpPr txBox="1"/>
          <p:nvPr/>
        </p:nvSpPr>
        <p:spPr>
          <a:xfrm>
            <a:off x="6156176" y="2999854"/>
            <a:ext cx="136815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/>
              <a:t>Grafici</a:t>
            </a:r>
            <a:endParaRPr lang="it-IT" sz="3200"/>
          </a:p>
        </p:txBody>
      </p:sp>
      <p:sp>
        <p:nvSpPr>
          <p:cNvPr id="6" name="TextBox 5"/>
          <p:cNvSpPr txBox="1"/>
          <p:nvPr/>
        </p:nvSpPr>
        <p:spPr>
          <a:xfrm>
            <a:off x="6156176" y="4149080"/>
            <a:ext cx="122413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/>
              <a:t>Figure</a:t>
            </a:r>
            <a:endParaRPr lang="it-IT" sz="3200"/>
          </a:p>
        </p:txBody>
      </p:sp>
      <p:sp>
        <p:nvSpPr>
          <p:cNvPr id="7" name="TextBox 6"/>
          <p:cNvSpPr txBox="1"/>
          <p:nvPr/>
        </p:nvSpPr>
        <p:spPr>
          <a:xfrm>
            <a:off x="4499992" y="5076473"/>
            <a:ext cx="108012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/>
              <a:t>Testi </a:t>
            </a:r>
            <a:endParaRPr lang="it-IT" sz="3200"/>
          </a:p>
        </p:txBody>
      </p:sp>
      <p:sp>
        <p:nvSpPr>
          <p:cNvPr id="8" name="TextBox 7"/>
          <p:cNvSpPr txBox="1"/>
          <p:nvPr/>
        </p:nvSpPr>
        <p:spPr>
          <a:xfrm>
            <a:off x="1547664" y="5076473"/>
            <a:ext cx="252028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/>
              <a:t>Procedimenti </a:t>
            </a: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00009"/>
            <a:ext cx="424847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Diversi formati numerici</a:t>
            </a:r>
            <a:endParaRPr lang="it-IT" sz="3200"/>
          </a:p>
        </p:txBody>
      </p:sp>
      <p:sp>
        <p:nvSpPr>
          <p:cNvPr id="3" name="TextBox 2"/>
          <p:cNvSpPr txBox="1"/>
          <p:nvPr/>
        </p:nvSpPr>
        <p:spPr>
          <a:xfrm>
            <a:off x="611560" y="2132856"/>
            <a:ext cx="468052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Diverse modalità operative</a:t>
            </a:r>
            <a:endParaRPr lang="it-IT" sz="3200"/>
          </a:p>
        </p:txBody>
      </p:sp>
      <p:sp>
        <p:nvSpPr>
          <p:cNvPr id="5" name="TextBox 4"/>
          <p:cNvSpPr txBox="1"/>
          <p:nvPr/>
        </p:nvSpPr>
        <p:spPr>
          <a:xfrm>
            <a:off x="611560" y="4733855"/>
            <a:ext cx="7832104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La responsabilità del controllo di correttezza ricade sullo strumento, non sull’insegnante.</a:t>
            </a:r>
            <a:endParaRPr lang="it-IT" sz="3200"/>
          </a:p>
        </p:txBody>
      </p:sp>
      <p:sp>
        <p:nvSpPr>
          <p:cNvPr id="7" name="TextBox 6"/>
          <p:cNvSpPr txBox="1"/>
          <p:nvPr/>
        </p:nvSpPr>
        <p:spPr>
          <a:xfrm>
            <a:off x="611560" y="3429000"/>
            <a:ext cx="6184304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Diverse modalità di immissione dati</a:t>
            </a: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84168" y="1116033"/>
            <a:ext cx="2016224" cy="584775"/>
          </a:xfrm>
          <a:prstGeom prst="rect">
            <a:avLst/>
          </a:prstGeom>
          <a:solidFill>
            <a:srgbClr val="7030A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Tecnologia </a:t>
            </a:r>
            <a:endParaRPr lang="it-IT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5013176"/>
            <a:ext cx="1800200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Curricula </a:t>
            </a:r>
            <a:endParaRPr lang="it-IT">
              <a:solidFill>
                <a:schemeClr val="bg1"/>
              </a:solidFill>
            </a:endParaRPr>
          </a:p>
        </p:txBody>
      </p:sp>
      <p:cxnSp>
        <p:nvCxnSpPr>
          <p:cNvPr id="8" name="Curved Connector 7"/>
          <p:cNvCxnSpPr/>
          <p:nvPr/>
        </p:nvCxnSpPr>
        <p:spPr>
          <a:xfrm rot="10800000" flipV="1">
            <a:off x="2771800" y="1772816"/>
            <a:ext cx="3384376" cy="3096344"/>
          </a:xfrm>
          <a:prstGeom prst="curvedConnector3">
            <a:avLst>
              <a:gd name="adj1" fmla="val 50000"/>
            </a:avLst>
          </a:prstGeom>
          <a:ln w="76200">
            <a:solidFill>
              <a:schemeClr val="accent6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1560" y="675853"/>
            <a:ext cx="3888432" cy="1384995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Calcolatrice, Calcolatore</a:t>
            </a:r>
          </a:p>
          <a:p>
            <a:r>
              <a:rPr lang="it-IT" sz="2800" smtClean="0">
                <a:solidFill>
                  <a:schemeClr val="bg1"/>
                </a:solidFill>
              </a:rPr>
              <a:t>LIM, Tablet , Cellulare, TV, Radio, Microspie, …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8064" y="4581128"/>
            <a:ext cx="2376264" cy="1384995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Linee generali</a:t>
            </a:r>
          </a:p>
          <a:p>
            <a:r>
              <a:rPr lang="it-IT" sz="2800" smtClean="0">
                <a:solidFill>
                  <a:schemeClr val="bg1"/>
                </a:solidFill>
              </a:rPr>
              <a:t>Traguardi</a:t>
            </a:r>
          </a:p>
          <a:p>
            <a:r>
              <a:rPr lang="it-IT" sz="2800" smtClean="0">
                <a:solidFill>
                  <a:schemeClr val="bg1"/>
                </a:solidFill>
              </a:rPr>
              <a:t>Obiettivi</a:t>
            </a:r>
            <a:endParaRPr lang="it-IT" sz="280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131840" y="5299620"/>
            <a:ext cx="1584176" cy="1588"/>
          </a:xfrm>
          <a:prstGeom prst="straightConnector1">
            <a:avLst/>
          </a:prstGeom>
          <a:ln w="28575">
            <a:solidFill>
              <a:srgbClr val="33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4716016" y="1411188"/>
            <a:ext cx="1080120" cy="1588"/>
          </a:xfrm>
          <a:prstGeom prst="straightConnector1">
            <a:avLst/>
          </a:prstGeom>
          <a:ln w="28575">
            <a:solidFill>
              <a:srgbClr val="33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411760" y="692696"/>
            <a:ext cx="2016224" cy="504056"/>
          </a:xfrm>
          <a:prstGeom prst="ellipse">
            <a:avLst/>
          </a:prstGeom>
          <a:solidFill>
            <a:schemeClr val="accent1">
              <a:alpha val="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2339752" y="1412776"/>
            <a:ext cx="1008112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7544" y="2348880"/>
            <a:ext cx="3456384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smtClean="0"/>
              <a:t>Web, piattaforme, CAS, Fogli elettronici, Geometria Dinamica, Grafica, Micromondi, …</a:t>
            </a:r>
            <a:endParaRPr lang="it-IT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8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7824" y="476672"/>
            <a:ext cx="3096344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600" smtClean="0"/>
              <a:t>Visualizzazione</a:t>
            </a:r>
            <a:endParaRPr lang="it-IT" sz="3600"/>
          </a:p>
        </p:txBody>
      </p:sp>
      <p:pic>
        <p:nvPicPr>
          <p:cNvPr id="3" name="Picture 2" descr="Curva a destra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8366" y="2676665"/>
            <a:ext cx="1377183" cy="1197430"/>
          </a:xfrm>
          <a:prstGeom prst="rect">
            <a:avLst/>
          </a:prstGeom>
          <a:solidFill>
            <a:schemeClr val="hlink"/>
          </a:solidFill>
        </p:spPr>
      </p:pic>
      <p:pic>
        <p:nvPicPr>
          <p:cNvPr id="4" name="Picture 3" descr="Preavviso di direzione obbligatoria a destra">
            <a:hlinkClick r:id="rId5"/>
          </p:cNvPr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2721024" y="2708919"/>
            <a:ext cx="1393775" cy="1393775"/>
          </a:xfrm>
          <a:prstGeom prst="rect">
            <a:avLst/>
          </a:prstGeom>
          <a:noFill/>
        </p:spPr>
      </p:pic>
      <p:pic>
        <p:nvPicPr>
          <p:cNvPr id="5" name="Picture 4" descr="Percorso pedonale">
            <a:hlinkClick r:id="rId8"/>
          </p:cNvPr>
          <p:cNvPicPr>
            <a:picLocks noChangeAspect="1" noChangeArrowheads="1"/>
          </p:cNvPicPr>
          <p:nvPr/>
        </p:nvPicPr>
        <p:blipFill>
          <a:blip r:embed="rId9" r:link="rId10" cstate="print"/>
          <a:srcRect/>
          <a:stretch>
            <a:fillRect/>
          </a:stretch>
        </p:blipFill>
        <p:spPr bwMode="auto">
          <a:xfrm>
            <a:off x="1730424" y="4653136"/>
            <a:ext cx="1393775" cy="1393775"/>
          </a:xfrm>
          <a:prstGeom prst="rect">
            <a:avLst/>
          </a:prstGeom>
          <a:noFill/>
        </p:spPr>
      </p:pic>
      <p:pic>
        <p:nvPicPr>
          <p:cNvPr id="6" name="Picture 5" descr="Transito vietato ai pedoni">
            <a:hlinkClick r:id="rId11"/>
          </p:cNvPr>
          <p:cNvPicPr>
            <a:picLocks noChangeAspect="1" noChangeArrowheads="1"/>
          </p:cNvPicPr>
          <p:nvPr/>
        </p:nvPicPr>
        <p:blipFill>
          <a:blip r:embed="rId12" r:link="rId13" cstate="print"/>
          <a:srcRect/>
          <a:stretch>
            <a:fillRect/>
          </a:stretch>
        </p:blipFill>
        <p:spPr bwMode="auto">
          <a:xfrm>
            <a:off x="3987849" y="4653136"/>
            <a:ext cx="1393775" cy="1393775"/>
          </a:xfrm>
          <a:prstGeom prst="rect">
            <a:avLst/>
          </a:prstGeom>
          <a:noFill/>
        </p:spPr>
      </p:pic>
      <p:pic>
        <p:nvPicPr>
          <p:cNvPr id="9" name="Picture 8" descr="Attraversamento pedonale">
            <a:hlinkClick r:id="rId14"/>
          </p:cNvPr>
          <p:cNvPicPr>
            <a:picLocks noChangeAspect="1" noChangeArrowheads="1"/>
          </p:cNvPicPr>
          <p:nvPr/>
        </p:nvPicPr>
        <p:blipFill>
          <a:blip r:embed="rId15" r:link="rId16" cstate="print"/>
          <a:srcRect/>
          <a:stretch>
            <a:fillRect/>
          </a:stretch>
        </p:blipFill>
        <p:spPr bwMode="auto">
          <a:xfrm>
            <a:off x="6229912" y="4723505"/>
            <a:ext cx="1418663" cy="1247207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339752" y="1548081"/>
            <a:ext cx="4320480" cy="584775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Iconicità e convenzione</a:t>
            </a:r>
            <a:endParaRPr lang="it-IT" sz="3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51228"/>
            <a:ext cx="7848872" cy="1569660"/>
          </a:xfrm>
          <a:prstGeom prst="rect">
            <a:avLst/>
          </a:prstGeom>
          <a:solidFill>
            <a:srgbClr val="336600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>
                <a:solidFill>
                  <a:schemeClr val="bg1"/>
                </a:solidFill>
              </a:rPr>
              <a:t>Le rappresentazioni fortemente iconiche sono universali, richiedono poche inferenze e sono interpretate rapidamente.</a:t>
            </a:r>
            <a:endParaRPr lang="it-IT" sz="320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780928"/>
            <a:ext cx="5688632" cy="1077218"/>
          </a:xfrm>
          <a:prstGeom prst="rect">
            <a:avLst/>
          </a:prstGeom>
          <a:solidFill>
            <a:srgbClr val="7030A0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smtClean="0">
                <a:solidFill>
                  <a:schemeClr val="bg1"/>
                </a:solidFill>
              </a:rPr>
              <a:t>Per questo sono indispensabili in moltissime circostanze. </a:t>
            </a:r>
            <a:endParaRPr lang="it-IT" sz="320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365104"/>
            <a:ext cx="6768752" cy="1077218"/>
          </a:xfrm>
          <a:prstGeom prst="rect">
            <a:avLst/>
          </a:prstGeom>
          <a:solidFill>
            <a:srgbClr val="7030A0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smtClean="0">
                <a:solidFill>
                  <a:schemeClr val="bg1"/>
                </a:solidFill>
              </a:rPr>
              <a:t>Ma il linguaggio matematico è ricco di convenzioni, e richiede molte inferenze. </a:t>
            </a:r>
            <a:endParaRPr lang="it-IT" sz="3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764704"/>
            <a:ext cx="6912768" cy="2062103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>
                <a:solidFill>
                  <a:schemeClr val="tx1"/>
                </a:solidFill>
              </a:rPr>
              <a:t>La grande maggioranza degli studenti si aspetta dalle rappresentazioni figurali un grado di cooperatività maggiore rispetto ad altre rappresentazioni.</a:t>
            </a:r>
            <a:endParaRPr lang="it-IT" sz="32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3573016"/>
            <a:ext cx="6912768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>
                <a:solidFill>
                  <a:schemeClr val="tx1"/>
                </a:solidFill>
              </a:rPr>
              <a:t>In altre parole, sembrano ritenere che la prima interpretazione che viene in mente sia quella corretta.</a:t>
            </a:r>
            <a:endParaRPr lang="it-IT" sz="3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3413" y="764704"/>
            <a:ext cx="1434891" cy="584775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Iconici</a:t>
            </a:r>
            <a:endParaRPr lang="it-IT" sz="3200"/>
          </a:p>
        </p:txBody>
      </p:sp>
      <p:sp>
        <p:nvSpPr>
          <p:cNvPr id="3" name="TextBox 2"/>
          <p:cNvSpPr txBox="1"/>
          <p:nvPr/>
        </p:nvSpPr>
        <p:spPr>
          <a:xfrm>
            <a:off x="611560" y="3143870"/>
            <a:ext cx="7848872" cy="1077218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smtClean="0">
                <a:solidFill>
                  <a:schemeClr val="tx1"/>
                </a:solidFill>
              </a:rPr>
              <a:t>La matematica è un caso estremo di registro evoluto. </a:t>
            </a:r>
            <a:endParaRPr lang="it-IT" sz="32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788441"/>
            <a:ext cx="6696744" cy="584775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smtClean="0">
                <a:solidFill>
                  <a:schemeClr val="tx1"/>
                </a:solidFill>
              </a:rPr>
              <a:t>Le definizioni prevalgono sull’iconicità</a:t>
            </a:r>
            <a:endParaRPr lang="it-IT" sz="320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764704"/>
            <a:ext cx="339842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/>
              <a:t>R</a:t>
            </a:r>
            <a:r>
              <a:rPr lang="it-IT" sz="3200" smtClean="0"/>
              <a:t>egistri colloquiali</a:t>
            </a:r>
            <a:endParaRPr lang="it-IT" sz="3200"/>
          </a:p>
        </p:txBody>
      </p:sp>
      <p:sp>
        <p:nvSpPr>
          <p:cNvPr id="6" name="Striped Right Arrow 5"/>
          <p:cNvSpPr/>
          <p:nvPr/>
        </p:nvSpPr>
        <p:spPr>
          <a:xfrm>
            <a:off x="4145222" y="908720"/>
            <a:ext cx="1585932" cy="360040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8900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extBox 6"/>
          <p:cNvSpPr txBox="1"/>
          <p:nvPr/>
        </p:nvSpPr>
        <p:spPr>
          <a:xfrm>
            <a:off x="5436096" y="1908121"/>
            <a:ext cx="3096344" cy="584775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Significati definiti</a:t>
            </a:r>
            <a:endParaRPr lang="it-IT" sz="3200"/>
          </a:p>
        </p:txBody>
      </p:sp>
      <p:sp>
        <p:nvSpPr>
          <p:cNvPr id="8" name="TextBox 7"/>
          <p:cNvSpPr txBox="1"/>
          <p:nvPr/>
        </p:nvSpPr>
        <p:spPr>
          <a:xfrm>
            <a:off x="611560" y="1908121"/>
            <a:ext cx="286978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/>
              <a:t>R</a:t>
            </a:r>
            <a:r>
              <a:rPr lang="it-IT" sz="3200" smtClean="0"/>
              <a:t>egistri evoluti</a:t>
            </a:r>
            <a:endParaRPr lang="it-IT" sz="3200"/>
          </a:p>
        </p:txBody>
      </p:sp>
      <p:sp>
        <p:nvSpPr>
          <p:cNvPr id="9" name="Striped Right Arrow 8"/>
          <p:cNvSpPr/>
          <p:nvPr/>
        </p:nvSpPr>
        <p:spPr>
          <a:xfrm>
            <a:off x="3707904" y="2052137"/>
            <a:ext cx="1585932" cy="360040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8900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76672"/>
            <a:ext cx="4327266" cy="290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115616" y="4077072"/>
            <a:ext cx="6912768" cy="584775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tx1"/>
                </a:solidFill>
              </a:rPr>
              <a:t>Iconicamente è una funzione crescente.</a:t>
            </a:r>
            <a:endParaRPr lang="it-IT" sz="320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5076473"/>
            <a:ext cx="691276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tx1"/>
                </a:solidFill>
              </a:rPr>
              <a:t>In base alla definizione matematica, no.</a:t>
            </a:r>
            <a:endParaRPr lang="it-IT" sz="3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3848" y="910461"/>
            <a:ext cx="2736304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600" smtClean="0">
                <a:latin typeface="Euclid" pitchFamily="18" charset="0"/>
              </a:rPr>
              <a:t>3</a:t>
            </a:r>
            <a:r>
              <a:rPr lang="it-IT" sz="3600" baseline="30000">
                <a:latin typeface="Euclid" pitchFamily="18" charset="0"/>
              </a:rPr>
              <a:t>7</a:t>
            </a:r>
            <a:r>
              <a:rPr lang="it-IT" sz="3600" smtClean="0">
                <a:latin typeface="Euclid" pitchFamily="18" charset="0"/>
                <a:sym typeface="Symbol"/>
              </a:rPr>
              <a:t>5</a:t>
            </a:r>
            <a:r>
              <a:rPr lang="it-IT" sz="3600" baseline="30000" smtClean="0">
                <a:latin typeface="Euclid" pitchFamily="18" charset="0"/>
              </a:rPr>
              <a:t>5</a:t>
            </a:r>
            <a:r>
              <a:rPr lang="it-IT" sz="3600" smtClean="0">
                <a:latin typeface="Euclid" pitchFamily="18" charset="0"/>
                <a:sym typeface="Symbol"/>
              </a:rPr>
              <a:t>7</a:t>
            </a:r>
            <a:r>
              <a:rPr lang="it-IT" sz="3600" baseline="30000">
                <a:latin typeface="Euclid" pitchFamily="18" charset="0"/>
                <a:sym typeface="Symbol"/>
              </a:rPr>
              <a:t>3</a:t>
            </a:r>
            <a:r>
              <a:rPr lang="it-IT" sz="3600" smtClean="0">
                <a:latin typeface="Euclid" pitchFamily="18" charset="0"/>
                <a:sym typeface="Symbol"/>
              </a:rPr>
              <a:t>+1</a:t>
            </a:r>
            <a:endParaRPr lang="it-IT" sz="3600">
              <a:latin typeface="Euclid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2412177"/>
            <a:ext cx="7848872" cy="1077218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È un numero pari, ma nella rappresentazione compaiono solo numeri dispari.</a:t>
            </a:r>
            <a:endParaRPr lang="it-IT" sz="320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4163596"/>
            <a:ext cx="7848872" cy="175432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smtClean="0">
                <a:solidFill>
                  <a:schemeClr val="bg1"/>
                </a:solidFill>
              </a:rPr>
              <a:t>Anche le rappresentazioni visuali in matematica richiedono momenti di riflessione, discussione, verbalizzazione.</a:t>
            </a:r>
            <a:endParaRPr lang="it-IT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496944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/>
              <a:t>Halliday, M.A.K.: 2004. </a:t>
            </a:r>
            <a:r>
              <a:rPr lang="en-US" sz="2800" i="1"/>
              <a:t>The Language of Science</a:t>
            </a:r>
            <a:r>
              <a:rPr lang="en-US" sz="2800"/>
              <a:t>. London: </a:t>
            </a:r>
            <a:r>
              <a:rPr lang="en-US" sz="2800"/>
              <a:t>Continuum</a:t>
            </a:r>
            <a:r>
              <a:rPr lang="en-US" sz="2800" smtClean="0"/>
              <a:t>. (traduzione mia)</a:t>
            </a:r>
            <a:endParaRPr lang="it-IT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412776"/>
            <a:ext cx="8568952" cy="5262979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smtClean="0"/>
              <a:t>… e questo, infatti, è un punto di vista sul linguaggio scientifico: quelcuno pensa che sia un modo di scrivere superfluo, più o meno rituale, e che la scienza – concetti scientifici e ragionamento scientifico </a:t>
            </a:r>
            <a:r>
              <a:rPr lang="en-US" sz="2400"/>
              <a:t>– </a:t>
            </a:r>
            <a:r>
              <a:rPr lang="en-US" sz="2400" smtClean="0"/>
              <a:t>potrebbe benissimo essere espressa in termini quotidiani, non tecnici. Si parla di questo altro tipo di linguaggio come “linguaggio naturale”, “parole semplici”, e cose simili. Noi potremmo rispondere a questo punto di vista con l’opinione opposta, che è che la scienza dipende completamente dal linguaggio scientifico: che tu non puoi separare la scienza da come è scritta, o riscrivere il discorso scientifico in un qualunque altro modo. In base a questo punto di vista, “imparare scienza” coincide con imparare il linguaggio della scienza. Se il linguaggio è difficile da imparare, questo non è un fattore aggiuntivo causato dalle parole scelte, ma una difficoltà inerente alla natura stessa della scienza.</a:t>
            </a:r>
            <a:endParaRPr lang="it-IT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988840"/>
            <a:ext cx="6912768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smtClean="0"/>
              <a:t>Costruzione e condivisione di testi scritti</a:t>
            </a:r>
            <a:endParaRPr lang="it-IT" sz="3200"/>
          </a:p>
        </p:txBody>
      </p:sp>
      <p:sp>
        <p:nvSpPr>
          <p:cNvPr id="3" name="Rectangle 2"/>
          <p:cNvSpPr/>
          <p:nvPr/>
        </p:nvSpPr>
        <p:spPr>
          <a:xfrm>
            <a:off x="755576" y="764704"/>
            <a:ext cx="7560840" cy="584775"/>
          </a:xfrm>
          <a:prstGeom prst="rect">
            <a:avLst/>
          </a:prstGeom>
          <a:solidFill>
            <a:srgbClr val="3366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smtClean="0"/>
              <a:t>Ambienti e strumenti per la comunicazione</a:t>
            </a:r>
            <a:endParaRPr lang="it-IT" sz="3200"/>
          </a:p>
        </p:txBody>
      </p:sp>
      <p:sp>
        <p:nvSpPr>
          <p:cNvPr id="4" name="Rectangle 3"/>
          <p:cNvSpPr/>
          <p:nvPr/>
        </p:nvSpPr>
        <p:spPr>
          <a:xfrm>
            <a:off x="755576" y="3132257"/>
            <a:ext cx="7416824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smtClean="0"/>
              <a:t>Comunicazione e condivisione di testi scritti</a:t>
            </a:r>
            <a:endParaRPr lang="it-IT" sz="3200"/>
          </a:p>
        </p:txBody>
      </p:sp>
      <p:sp>
        <p:nvSpPr>
          <p:cNvPr id="5" name="Rectangle 4"/>
          <p:cNvSpPr/>
          <p:nvPr/>
        </p:nvSpPr>
        <p:spPr>
          <a:xfrm>
            <a:off x="755576" y="4293096"/>
            <a:ext cx="3816424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smtClean="0"/>
              <a:t>Cooperazione in rete</a:t>
            </a:r>
            <a:endParaRPr lang="it-IT" sz="3200"/>
          </a:p>
        </p:txBody>
      </p:sp>
      <p:sp>
        <p:nvSpPr>
          <p:cNvPr id="6" name="Rectangle 5"/>
          <p:cNvSpPr/>
          <p:nvPr/>
        </p:nvSpPr>
        <p:spPr>
          <a:xfrm>
            <a:off x="755576" y="5445224"/>
            <a:ext cx="7200800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smtClean="0"/>
              <a:t>Cooperazione in presenza con strumenti</a:t>
            </a: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532998"/>
            <a:ext cx="8352928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smtClean="0"/>
              <a:t>Albano, G &amp; P.L.Ferrari: 2007, ‘E-learning e ricerca in educazione matematica: un esempio di integrazione’, in Imperiale, R. </a:t>
            </a:r>
            <a:r>
              <a:rPr lang="it-IT" sz="2800" i="1" smtClean="0"/>
              <a:t>et al.</a:t>
            </a:r>
            <a:r>
              <a:rPr lang="it-IT" sz="2800" smtClean="0"/>
              <a:t> (a cura di) </a:t>
            </a:r>
            <a:r>
              <a:rPr lang="it-IT" sz="2800" i="1" smtClean="0"/>
              <a:t>Matematica e difficoltà: i nodi dei linguaggi</a:t>
            </a:r>
            <a:r>
              <a:rPr lang="it-IT" sz="2800" smtClean="0"/>
              <a:t>, Bologna, Pitagora, 118-123.</a:t>
            </a:r>
            <a:endParaRPr lang="it-IT" sz="2800"/>
          </a:p>
        </p:txBody>
      </p:sp>
      <p:sp>
        <p:nvSpPr>
          <p:cNvPr id="4" name="TextBox 3"/>
          <p:cNvSpPr txBox="1"/>
          <p:nvPr/>
        </p:nvSpPr>
        <p:spPr>
          <a:xfrm>
            <a:off x="467544" y="2780928"/>
            <a:ext cx="5184576" cy="523220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tx1"/>
                </a:solidFill>
              </a:rPr>
              <a:t>Modulo ‘workshop’: gioco di ruoli.</a:t>
            </a:r>
            <a:endParaRPr lang="it-IT" sz="280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573016"/>
            <a:ext cx="3456384" cy="954107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smtClean="0"/>
              <a:t>Lo studente X formula un problema.</a:t>
            </a:r>
            <a:endParaRPr lang="it-IT" sz="2800"/>
          </a:p>
        </p:txBody>
      </p:sp>
      <p:sp>
        <p:nvSpPr>
          <p:cNvPr id="8" name="TextBox 7"/>
          <p:cNvSpPr txBox="1"/>
          <p:nvPr/>
        </p:nvSpPr>
        <p:spPr>
          <a:xfrm>
            <a:off x="4508376" y="3573016"/>
            <a:ext cx="3303984" cy="954107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smtClean="0"/>
              <a:t>Y </a:t>
            </a:r>
            <a:r>
              <a:rPr lang="it-IT" sz="2800"/>
              <a:t>risolve il problema proposto </a:t>
            </a:r>
            <a:r>
              <a:rPr lang="it-IT" sz="2800"/>
              <a:t>da </a:t>
            </a:r>
            <a:r>
              <a:rPr lang="it-IT" sz="2800" smtClean="0"/>
              <a:t>X.</a:t>
            </a:r>
            <a:endParaRPr lang="it-IT" sz="2800"/>
          </a:p>
        </p:txBody>
      </p:sp>
      <p:sp>
        <p:nvSpPr>
          <p:cNvPr id="9" name="TextBox 8"/>
          <p:cNvSpPr txBox="1"/>
          <p:nvPr/>
        </p:nvSpPr>
        <p:spPr>
          <a:xfrm>
            <a:off x="467544" y="4849996"/>
            <a:ext cx="8208912" cy="523220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smtClean="0"/>
              <a:t>Z </a:t>
            </a:r>
            <a:r>
              <a:rPr lang="it-IT" sz="2800"/>
              <a:t>corregge la soluzione di Y al problema proposto </a:t>
            </a:r>
            <a:r>
              <a:rPr lang="it-IT" sz="2800"/>
              <a:t>da </a:t>
            </a:r>
            <a:r>
              <a:rPr lang="it-IT" sz="2800" smtClean="0"/>
              <a:t>X.</a:t>
            </a:r>
            <a:endParaRPr lang="it-IT" sz="2800"/>
          </a:p>
        </p:txBody>
      </p:sp>
      <p:sp>
        <p:nvSpPr>
          <p:cNvPr id="10" name="TextBox 9"/>
          <p:cNvSpPr txBox="1"/>
          <p:nvPr/>
        </p:nvSpPr>
        <p:spPr>
          <a:xfrm>
            <a:off x="467544" y="5661248"/>
            <a:ext cx="6696744" cy="523220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smtClean="0"/>
              <a:t>Un </a:t>
            </a:r>
            <a:r>
              <a:rPr lang="it-IT" sz="2800"/>
              <a:t>tutore discute il processo </a:t>
            </a:r>
            <a:r>
              <a:rPr lang="it-IT" sz="2800"/>
              <a:t>cogli </a:t>
            </a:r>
            <a:r>
              <a:rPr lang="it-IT" sz="2800" smtClean="0"/>
              <a:t>studenti.</a:t>
            </a:r>
            <a:endParaRPr lang="it-IT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0" grpId="1"/>
      <p:bldP spid="10" grpId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908720"/>
            <a:ext cx="8136904" cy="1384995"/>
          </a:xfrm>
          <a:prstGeom prst="rect">
            <a:avLst/>
          </a:prstGeom>
          <a:solidFill>
            <a:srgbClr val="336600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schemeClr val="bg1"/>
                </a:solidFill>
              </a:rPr>
              <a:t>Reggiani, M.: 2011. ‘Collaborare online nella scuola superiore: compiti, ruoli, motivazioni’. </a:t>
            </a:r>
            <a:r>
              <a:rPr lang="en-US" sz="2800" i="1" smtClean="0">
                <a:solidFill>
                  <a:schemeClr val="bg1"/>
                </a:solidFill>
              </a:rPr>
              <a:t>TD Tecnologie Didattiche</a:t>
            </a:r>
            <a:r>
              <a:rPr lang="en-US" sz="2800" smtClean="0">
                <a:solidFill>
                  <a:schemeClr val="bg1"/>
                </a:solidFill>
              </a:rPr>
              <a:t>, 19 (3), 176-182.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708920"/>
            <a:ext cx="7654206" cy="523220"/>
          </a:xfrm>
          <a:prstGeom prst="rect">
            <a:avLst/>
          </a:prstGeom>
          <a:solidFill>
            <a:srgbClr val="7030A0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Problema divertente </a:t>
            </a:r>
            <a:r>
              <a:rPr lang="it-IT" sz="2800" smtClean="0">
                <a:solidFill>
                  <a:schemeClr val="bg1"/>
                </a:solidFill>
                <a:sym typeface="Symbol"/>
              </a:rPr>
              <a:t></a:t>
            </a:r>
            <a:r>
              <a:rPr lang="it-IT" sz="2800" smtClean="0">
                <a:solidFill>
                  <a:schemeClr val="bg1"/>
                </a:solidFill>
              </a:rPr>
              <a:t> discussione </a:t>
            </a:r>
            <a:r>
              <a:rPr lang="it-IT" sz="2800" smtClean="0">
                <a:solidFill>
                  <a:schemeClr val="bg1"/>
                </a:solidFill>
                <a:sym typeface="Symbol"/>
              </a:rPr>
              <a:t></a:t>
            </a:r>
            <a:r>
              <a:rPr lang="it-IT" sz="2800" smtClean="0">
                <a:solidFill>
                  <a:schemeClr val="bg1"/>
                </a:solidFill>
              </a:rPr>
              <a:t> questionario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3625860"/>
            <a:ext cx="6336704" cy="523220"/>
          </a:xfrm>
          <a:prstGeom prst="rect">
            <a:avLst/>
          </a:prstGeom>
          <a:solidFill>
            <a:srgbClr val="7030A0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Problemi da Esame di Stato </a:t>
            </a:r>
            <a:r>
              <a:rPr lang="it-IT" sz="2800" smtClean="0">
                <a:solidFill>
                  <a:schemeClr val="bg1"/>
                </a:solidFill>
                <a:sym typeface="Symbol"/>
              </a:rPr>
              <a:t></a:t>
            </a:r>
            <a:r>
              <a:rPr lang="it-IT" sz="2800" smtClean="0">
                <a:solidFill>
                  <a:schemeClr val="bg1"/>
                </a:solidFill>
              </a:rPr>
              <a:t> workshop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489956"/>
            <a:ext cx="6984776" cy="523220"/>
          </a:xfrm>
          <a:prstGeom prst="rect">
            <a:avLst/>
          </a:prstGeom>
          <a:solidFill>
            <a:srgbClr val="7030A0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Costruzione collettiva di una relazione di fisica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54052"/>
            <a:ext cx="6984776" cy="523220"/>
          </a:xfrm>
          <a:prstGeom prst="rect">
            <a:avLst/>
          </a:prstGeom>
          <a:solidFill>
            <a:srgbClr val="7030A0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Costruzione collettiva di un saggio breve (wiki)</a:t>
            </a:r>
            <a:endParaRPr lang="it-IT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982469"/>
            <a:ext cx="2448272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600" smtClean="0">
                <a:solidFill>
                  <a:schemeClr val="tx1"/>
                </a:solidFill>
              </a:rPr>
              <a:t>Potenzialità </a:t>
            </a:r>
            <a:endParaRPr lang="it-IT" sz="200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4169762"/>
            <a:ext cx="3384376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600" smtClean="0">
                <a:solidFill>
                  <a:schemeClr val="tx1"/>
                </a:solidFill>
              </a:rPr>
              <a:t>Difficoltà e limiti</a:t>
            </a:r>
            <a:endParaRPr lang="it-IT" sz="2000">
              <a:solidFill>
                <a:schemeClr val="tx1"/>
              </a:solidFill>
            </a:endParaRPr>
          </a:p>
        </p:txBody>
      </p:sp>
      <p:sp>
        <p:nvSpPr>
          <p:cNvPr id="26" name="Left-Right Arrow 25"/>
          <p:cNvSpPr/>
          <p:nvPr/>
        </p:nvSpPr>
        <p:spPr>
          <a:xfrm rot="2886432">
            <a:off x="3724927" y="2743493"/>
            <a:ext cx="2701320" cy="209163"/>
          </a:xfrm>
          <a:prstGeom prst="leftRightArrow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 26"/>
          <p:cNvSpPr/>
          <p:nvPr/>
        </p:nvSpPr>
        <p:spPr>
          <a:xfrm rot="2079063">
            <a:off x="1279195" y="1204605"/>
            <a:ext cx="8047612" cy="3592468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Striped Right Arrow 27"/>
          <p:cNvSpPr/>
          <p:nvPr/>
        </p:nvSpPr>
        <p:spPr>
          <a:xfrm rot="8300040">
            <a:off x="2847058" y="4756795"/>
            <a:ext cx="1008112" cy="157196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TextBox 28"/>
          <p:cNvSpPr txBox="1"/>
          <p:nvPr/>
        </p:nvSpPr>
        <p:spPr>
          <a:xfrm>
            <a:off x="1835696" y="5436513"/>
            <a:ext cx="2160240" cy="584775"/>
          </a:xfrm>
          <a:prstGeom prst="rect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/>
              <a:t>Miglior uso</a:t>
            </a: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11977"/>
            <a:ext cx="7272808" cy="584775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smtClean="0">
                <a:solidFill>
                  <a:schemeClr val="tx1"/>
                </a:solidFill>
              </a:rPr>
              <a:t>Altre forme di progettazione collaborativa</a:t>
            </a:r>
            <a:endParaRPr lang="it-IT" sz="32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897668"/>
            <a:ext cx="8136904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tx1"/>
                </a:solidFill>
              </a:rPr>
              <a:t>Gli alunni di V primaria preparano un percorso di avvio all’uso di Excel per quelli di I.</a:t>
            </a:r>
            <a:endParaRPr lang="it-IT" sz="2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564904"/>
            <a:ext cx="8640960" cy="1815882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tx1"/>
                </a:solidFill>
              </a:rPr>
              <a:t>Eseguire addizioni, sottrazioni, moltiplicazioni, ordinamenti e confronti con numeri naturali, interi, frazioni e decimali, a mente, scritti, con calcolatrici e fogli di calcolo e valutando quale strumento sia più opportuno.</a:t>
            </a:r>
            <a:endParaRPr lang="it-IT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467961"/>
            <a:ext cx="360040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tx1"/>
                </a:solidFill>
              </a:rPr>
              <a:t>Strumenti di calcolo</a:t>
            </a:r>
            <a:endParaRPr lang="it-IT" sz="320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4653136"/>
            <a:ext cx="8136904" cy="954107"/>
          </a:xfrm>
          <a:prstGeom prst="rect">
            <a:avLst/>
          </a:prstGeom>
          <a:solidFill>
            <a:srgbClr val="CCFFCC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tx1"/>
                </a:solidFill>
              </a:rPr>
              <a:t>Dare stime approssimate per il risultato di un’operazione e controllare la plausibilità di un calcolo.</a:t>
            </a:r>
            <a:endParaRPr lang="it-IT" sz="280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404065"/>
            <a:ext cx="720080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tx1"/>
                </a:solidFill>
              </a:rPr>
              <a:t>Dagli obiettivi per la secondaria di I grado</a:t>
            </a:r>
            <a:endParaRPr lang="it-IT" sz="3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8136904" cy="1384995"/>
          </a:xfrm>
          <a:prstGeom prst="rect">
            <a:avLst/>
          </a:prstGeom>
          <a:solidFill>
            <a:srgbClr val="336600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schemeClr val="bg1"/>
                </a:solidFill>
              </a:rPr>
              <a:t>Problema: </a:t>
            </a:r>
          </a:p>
          <a:p>
            <a:pPr algn="just"/>
            <a:r>
              <a:rPr lang="en-US" sz="2800" smtClean="0">
                <a:solidFill>
                  <a:schemeClr val="bg1"/>
                </a:solidFill>
              </a:rPr>
              <a:t>Trova un numero razionale </a:t>
            </a:r>
            <a:r>
              <a:rPr lang="en-US" sz="2800" i="1" smtClean="0">
                <a:solidFill>
                  <a:srgbClr val="FFFF00"/>
                </a:solidFill>
                <a:latin typeface="Euclid" pitchFamily="18" charset="0"/>
              </a:rPr>
              <a:t>x</a:t>
            </a:r>
            <a:r>
              <a:rPr lang="en-US" sz="2800" smtClean="0">
                <a:solidFill>
                  <a:schemeClr val="bg1"/>
                </a:solidFill>
              </a:rPr>
              <a:t> tale che:</a:t>
            </a:r>
          </a:p>
          <a:p>
            <a:pPr algn="ctr"/>
            <a:r>
              <a:rPr lang="en-US" sz="2800">
                <a:solidFill>
                  <a:srgbClr val="FFFF00"/>
                </a:solidFill>
                <a:latin typeface="Euclid" pitchFamily="18" charset="0"/>
              </a:rPr>
              <a:t>2</a:t>
            </a:r>
            <a:r>
              <a:rPr lang="en-US" sz="2800" smtClean="0">
                <a:solidFill>
                  <a:srgbClr val="FFFF00"/>
                </a:solidFill>
                <a:latin typeface="Euclid" pitchFamily="18" charset="0"/>
              </a:rPr>
              <a:t>00 &lt; </a:t>
            </a:r>
            <a:r>
              <a:rPr lang="en-US" sz="2800" i="1" smtClean="0">
                <a:solidFill>
                  <a:srgbClr val="FFFF00"/>
                </a:solidFill>
                <a:latin typeface="Euclid" pitchFamily="18" charset="0"/>
              </a:rPr>
              <a:t>x</a:t>
            </a:r>
            <a:r>
              <a:rPr lang="en-US" sz="2800" baseline="30000" smtClean="0">
                <a:solidFill>
                  <a:srgbClr val="FFFF00"/>
                </a:solidFill>
                <a:latin typeface="Euclid" pitchFamily="18" charset="0"/>
              </a:rPr>
              <a:t>2 </a:t>
            </a:r>
            <a:r>
              <a:rPr lang="en-US" sz="2800" smtClean="0">
                <a:solidFill>
                  <a:srgbClr val="FFFF00"/>
                </a:solidFill>
                <a:latin typeface="Euclid" pitchFamily="18" charset="0"/>
              </a:rPr>
              <a:t>&lt; 220</a:t>
            </a:r>
            <a:endParaRPr lang="it-IT" sz="2800">
              <a:solidFill>
                <a:srgbClr val="FFFF00"/>
              </a:solidFill>
              <a:latin typeface="Eucli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980109"/>
            <a:ext cx="8136904" cy="2246769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smtClean="0">
                <a:solidFill>
                  <a:schemeClr val="bg1"/>
                </a:solidFill>
              </a:rPr>
              <a:t>Data una soluzione </a:t>
            </a:r>
            <a:r>
              <a:rPr lang="it-IT" sz="2800" i="1" smtClean="0">
                <a:solidFill>
                  <a:schemeClr val="bg1"/>
                </a:solidFill>
              </a:rPr>
              <a:t>x</a:t>
            </a:r>
            <a:r>
              <a:rPr lang="it-IT" sz="2800" smtClean="0">
                <a:solidFill>
                  <a:schemeClr val="bg1"/>
                </a:solidFill>
              </a:rPr>
              <a:t>: </a:t>
            </a:r>
          </a:p>
          <a:p>
            <a:pPr algn="just"/>
            <a:r>
              <a:rPr lang="it-IT" sz="2800" smtClean="0">
                <a:solidFill>
                  <a:schemeClr val="bg1"/>
                </a:solidFill>
              </a:rPr>
              <a:t>Descrivi il procedimento che hai usato per trovare </a:t>
            </a:r>
            <a:r>
              <a:rPr lang="en-US" sz="2800" i="1" smtClean="0">
                <a:solidFill>
                  <a:srgbClr val="FFFF00"/>
                </a:solidFill>
                <a:latin typeface="Euclid" pitchFamily="18" charset="0"/>
              </a:rPr>
              <a:t>x</a:t>
            </a:r>
            <a:r>
              <a:rPr lang="it-IT" sz="2800" smtClean="0">
                <a:solidFill>
                  <a:schemeClr val="bg1"/>
                </a:solidFill>
              </a:rPr>
              <a:t>.</a:t>
            </a:r>
            <a:endParaRPr lang="it-IT" sz="2800" smtClean="0">
              <a:solidFill>
                <a:schemeClr val="bg1"/>
              </a:solidFill>
            </a:endParaRPr>
          </a:p>
          <a:p>
            <a:pPr algn="just"/>
            <a:r>
              <a:rPr lang="it-IT" sz="2800" smtClean="0">
                <a:solidFill>
                  <a:schemeClr val="bg1"/>
                </a:solidFill>
              </a:rPr>
              <a:t>È vero che </a:t>
            </a:r>
            <a:r>
              <a:rPr lang="en-US" sz="2800" i="1" smtClean="0">
                <a:solidFill>
                  <a:srgbClr val="FFFF00"/>
                </a:solidFill>
                <a:latin typeface="Euclid" pitchFamily="18" charset="0"/>
              </a:rPr>
              <a:t>x</a:t>
            </a:r>
            <a:r>
              <a:rPr lang="it-IT" sz="2800" smtClean="0">
                <a:solidFill>
                  <a:schemeClr val="bg1"/>
                </a:solidFill>
              </a:rPr>
              <a:t> è razionale? Perché?</a:t>
            </a:r>
          </a:p>
          <a:p>
            <a:pPr algn="just"/>
            <a:r>
              <a:rPr lang="it-IT" sz="2800" smtClean="0">
                <a:solidFill>
                  <a:schemeClr val="bg1"/>
                </a:solidFill>
              </a:rPr>
              <a:t>È vero che </a:t>
            </a:r>
            <a:r>
              <a:rPr lang="en-US" sz="2800" i="1" smtClean="0">
                <a:solidFill>
                  <a:srgbClr val="FFFF00"/>
                </a:solidFill>
                <a:latin typeface="Euclid" pitchFamily="18" charset="0"/>
              </a:rPr>
              <a:t>x</a:t>
            </a:r>
            <a:r>
              <a:rPr lang="en-US" sz="2800" baseline="30000" smtClean="0">
                <a:solidFill>
                  <a:srgbClr val="FFFF00"/>
                </a:solidFill>
                <a:latin typeface="Euclid" pitchFamily="18" charset="0"/>
              </a:rPr>
              <a:t>2</a:t>
            </a:r>
            <a:r>
              <a:rPr lang="it-IT" sz="2800" smtClean="0">
                <a:solidFill>
                  <a:schemeClr val="bg1"/>
                </a:solidFill>
              </a:rPr>
              <a:t> </a:t>
            </a:r>
            <a:r>
              <a:rPr lang="en-US" sz="2800" smtClean="0">
                <a:solidFill>
                  <a:srgbClr val="FFFF00"/>
                </a:solidFill>
                <a:latin typeface="Euclid" pitchFamily="18" charset="0"/>
              </a:rPr>
              <a:t>&gt; 200</a:t>
            </a:r>
            <a:r>
              <a:rPr lang="it-IT" sz="2800" smtClean="0">
                <a:solidFill>
                  <a:schemeClr val="bg1"/>
                </a:solidFill>
              </a:rPr>
              <a:t>? Perché?</a:t>
            </a:r>
          </a:p>
          <a:p>
            <a:pPr algn="just"/>
            <a:r>
              <a:rPr lang="it-IT" sz="2800" smtClean="0">
                <a:solidFill>
                  <a:schemeClr val="bg1"/>
                </a:solidFill>
              </a:rPr>
              <a:t>È vero che </a:t>
            </a:r>
            <a:r>
              <a:rPr lang="en-US" sz="2800" i="1" smtClean="0">
                <a:solidFill>
                  <a:srgbClr val="FFFF00"/>
                </a:solidFill>
                <a:latin typeface="Euclid" pitchFamily="18" charset="0"/>
              </a:rPr>
              <a:t>x</a:t>
            </a:r>
            <a:r>
              <a:rPr lang="en-US" sz="2800" baseline="30000" smtClean="0">
                <a:solidFill>
                  <a:srgbClr val="FFFF00"/>
                </a:solidFill>
                <a:latin typeface="Euclid" pitchFamily="18" charset="0"/>
              </a:rPr>
              <a:t>2</a:t>
            </a:r>
            <a:r>
              <a:rPr lang="it-IT" sz="2800" smtClean="0">
                <a:solidFill>
                  <a:schemeClr val="bg1"/>
                </a:solidFill>
              </a:rPr>
              <a:t> </a:t>
            </a:r>
            <a:r>
              <a:rPr lang="en-US" sz="2800" smtClean="0">
                <a:solidFill>
                  <a:srgbClr val="FFFF00"/>
                </a:solidFill>
                <a:latin typeface="Euclid" pitchFamily="18" charset="0"/>
              </a:rPr>
              <a:t>&lt; 220</a:t>
            </a:r>
            <a:r>
              <a:rPr lang="it-IT" sz="2800" smtClean="0">
                <a:solidFill>
                  <a:schemeClr val="bg1"/>
                </a:solidFill>
              </a:rPr>
              <a:t>? Perché?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8136904" cy="1815882"/>
          </a:xfrm>
          <a:prstGeom prst="rect">
            <a:avLst/>
          </a:prstGeom>
          <a:solidFill>
            <a:srgbClr val="336600"/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schemeClr val="bg1"/>
                </a:solidFill>
              </a:rPr>
              <a:t>Problema: </a:t>
            </a:r>
          </a:p>
          <a:p>
            <a:pPr algn="just"/>
            <a:r>
              <a:rPr lang="en-US" sz="2800" smtClean="0">
                <a:solidFill>
                  <a:schemeClr val="bg1"/>
                </a:solidFill>
              </a:rPr>
              <a:t>Trova un numero razionale </a:t>
            </a:r>
            <a:r>
              <a:rPr lang="en-US" sz="2800" i="1" smtClean="0">
                <a:solidFill>
                  <a:srgbClr val="FFFF00"/>
                </a:solidFill>
                <a:latin typeface="Euclid" pitchFamily="18" charset="0"/>
              </a:rPr>
              <a:t>x</a:t>
            </a:r>
            <a:r>
              <a:rPr lang="en-US" sz="2800" smtClean="0">
                <a:solidFill>
                  <a:schemeClr val="bg1"/>
                </a:solidFill>
              </a:rPr>
              <a:t> tale che:</a:t>
            </a:r>
          </a:p>
          <a:p>
            <a:pPr algn="just"/>
            <a:endParaRPr lang="en-US" sz="2800" smtClean="0">
              <a:solidFill>
                <a:schemeClr val="bg1"/>
              </a:solidFill>
            </a:endParaRPr>
          </a:p>
          <a:p>
            <a:pPr algn="just"/>
            <a:endParaRPr lang="en-US" sz="2800" smtClean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852936"/>
            <a:ext cx="8136904" cy="353943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smtClean="0">
                <a:solidFill>
                  <a:schemeClr val="bg1"/>
                </a:solidFill>
              </a:rPr>
              <a:t>Data una soluzione </a:t>
            </a:r>
            <a:r>
              <a:rPr lang="it-IT" sz="2800" i="1" smtClean="0">
                <a:solidFill>
                  <a:schemeClr val="bg1"/>
                </a:solidFill>
              </a:rPr>
              <a:t>x</a:t>
            </a:r>
            <a:r>
              <a:rPr lang="it-IT" sz="2800" smtClean="0">
                <a:solidFill>
                  <a:schemeClr val="bg1"/>
                </a:solidFill>
              </a:rPr>
              <a:t>: </a:t>
            </a:r>
          </a:p>
          <a:p>
            <a:pPr algn="just"/>
            <a:r>
              <a:rPr lang="it-IT" sz="2800" smtClean="0">
                <a:solidFill>
                  <a:schemeClr val="bg1"/>
                </a:solidFill>
              </a:rPr>
              <a:t>Descrivi il procedimento che hai usato per trovare </a:t>
            </a:r>
            <a:r>
              <a:rPr lang="en-US" sz="2800" i="1" smtClean="0">
                <a:solidFill>
                  <a:srgbClr val="FFFF00"/>
                </a:solidFill>
                <a:latin typeface="Euclid" pitchFamily="18" charset="0"/>
              </a:rPr>
              <a:t>x</a:t>
            </a:r>
            <a:r>
              <a:rPr lang="it-IT" sz="2800" smtClean="0">
                <a:solidFill>
                  <a:schemeClr val="bg1"/>
                </a:solidFill>
              </a:rPr>
              <a:t>.</a:t>
            </a:r>
            <a:endParaRPr lang="it-IT" sz="2800" smtClean="0">
              <a:solidFill>
                <a:schemeClr val="bg1"/>
              </a:solidFill>
            </a:endParaRPr>
          </a:p>
          <a:p>
            <a:pPr algn="just"/>
            <a:r>
              <a:rPr lang="it-IT" sz="2800" smtClean="0">
                <a:solidFill>
                  <a:schemeClr val="bg1"/>
                </a:solidFill>
              </a:rPr>
              <a:t>È vero che </a:t>
            </a:r>
            <a:r>
              <a:rPr lang="en-US" sz="2800" i="1" smtClean="0">
                <a:solidFill>
                  <a:srgbClr val="FFFF00"/>
                </a:solidFill>
                <a:latin typeface="Euclid" pitchFamily="18" charset="0"/>
              </a:rPr>
              <a:t>x</a:t>
            </a:r>
            <a:r>
              <a:rPr lang="it-IT" sz="2800" smtClean="0">
                <a:solidFill>
                  <a:schemeClr val="bg1"/>
                </a:solidFill>
              </a:rPr>
              <a:t> è razionale? Perché?</a:t>
            </a:r>
          </a:p>
          <a:p>
            <a:pPr algn="just"/>
            <a:endParaRPr lang="it-IT" sz="2800" smtClean="0">
              <a:solidFill>
                <a:schemeClr val="bg1"/>
              </a:solidFill>
            </a:endParaRPr>
          </a:p>
          <a:p>
            <a:pPr algn="just"/>
            <a:r>
              <a:rPr lang="it-IT" sz="2800" smtClean="0">
                <a:solidFill>
                  <a:schemeClr val="bg1"/>
                </a:solidFill>
              </a:rPr>
              <a:t>È vero che </a:t>
            </a:r>
            <a:r>
              <a:rPr lang="en-US" sz="2800" i="1" smtClean="0">
                <a:solidFill>
                  <a:srgbClr val="FFFF00"/>
                </a:solidFill>
                <a:latin typeface="Euclid" pitchFamily="18" charset="0"/>
              </a:rPr>
              <a:t>x</a:t>
            </a:r>
            <a:r>
              <a:rPr lang="it-IT" sz="2800" smtClean="0">
                <a:solidFill>
                  <a:schemeClr val="bg1"/>
                </a:solidFill>
              </a:rPr>
              <a:t> </a:t>
            </a:r>
            <a:r>
              <a:rPr lang="en-US" sz="2800" smtClean="0">
                <a:solidFill>
                  <a:srgbClr val="FFFF00"/>
                </a:solidFill>
                <a:latin typeface="Euclid" pitchFamily="18" charset="0"/>
              </a:rPr>
              <a:t>&gt;      </a:t>
            </a:r>
            <a:r>
              <a:rPr lang="it-IT" sz="2800" smtClean="0">
                <a:solidFill>
                  <a:schemeClr val="bg1"/>
                </a:solidFill>
              </a:rPr>
              <a:t>? Perché?</a:t>
            </a:r>
          </a:p>
          <a:p>
            <a:pPr algn="just"/>
            <a:endParaRPr lang="it-IT" sz="2800" smtClean="0">
              <a:solidFill>
                <a:schemeClr val="bg1"/>
              </a:solidFill>
            </a:endParaRPr>
          </a:p>
          <a:p>
            <a:pPr algn="just"/>
            <a:r>
              <a:rPr lang="it-IT" sz="2800" smtClean="0">
                <a:solidFill>
                  <a:schemeClr val="bg1"/>
                </a:solidFill>
              </a:rPr>
              <a:t>È vero che </a:t>
            </a:r>
            <a:r>
              <a:rPr lang="en-US" sz="2800" i="1" smtClean="0">
                <a:solidFill>
                  <a:srgbClr val="FFFF00"/>
                </a:solidFill>
                <a:latin typeface="Euclid" pitchFamily="18" charset="0"/>
              </a:rPr>
              <a:t>x</a:t>
            </a:r>
            <a:r>
              <a:rPr lang="en-US" sz="2800" baseline="30000" smtClean="0">
                <a:solidFill>
                  <a:srgbClr val="FFFF00"/>
                </a:solidFill>
                <a:latin typeface="Euclid" pitchFamily="18" charset="0"/>
              </a:rPr>
              <a:t>2</a:t>
            </a:r>
            <a:r>
              <a:rPr lang="it-IT" sz="2800" smtClean="0">
                <a:solidFill>
                  <a:schemeClr val="bg1"/>
                </a:solidFill>
              </a:rPr>
              <a:t> </a:t>
            </a:r>
            <a:r>
              <a:rPr lang="en-US" sz="2800" smtClean="0">
                <a:solidFill>
                  <a:srgbClr val="FFFF00"/>
                </a:solidFill>
                <a:latin typeface="Euclid" pitchFamily="18" charset="0"/>
              </a:rPr>
              <a:t>&lt;     </a:t>
            </a:r>
            <a:r>
              <a:rPr lang="it-IT" sz="2800" smtClean="0">
                <a:solidFill>
                  <a:schemeClr val="bg1"/>
                </a:solidFill>
              </a:rPr>
              <a:t>? Perché?</a:t>
            </a:r>
          </a:p>
          <a:p>
            <a:pPr algn="just"/>
            <a:endParaRPr lang="it-IT" sz="2800" smtClean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07904" y="1412776"/>
          <a:ext cx="2036231" cy="968044"/>
        </p:xfrm>
        <a:graphic>
          <a:graphicData uri="http://schemas.openxmlformats.org/presentationml/2006/ole">
            <p:oleObj spid="_x0000_s28674" name="Equation" r:id="rId3" imgW="774360" imgH="368280" progId="Equation.DSMT4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2771800" y="4453955"/>
          <a:ext cx="792008" cy="612006"/>
        </p:xfrm>
        <a:graphic>
          <a:graphicData uri="http://schemas.openxmlformats.org/presentationml/2006/ole">
            <p:oleObj spid="_x0000_s28675" name="Equation" r:id="rId4" imgW="279360" imgH="215640" progId="Equation.DSMT4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2915816" y="5174035"/>
          <a:ext cx="612006" cy="1044010"/>
        </p:xfrm>
        <a:graphic>
          <a:graphicData uri="http://schemas.openxmlformats.org/presentationml/2006/ole">
            <p:oleObj spid="_x0000_s28676" name="Equation" r:id="rId5" imgW="21564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3568" y="3140968"/>
            <a:ext cx="5544616" cy="936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noFill/>
          </a:ln>
        </p:spPr>
        <p:txBody>
          <a:bodyPr/>
          <a:lstStyle/>
          <a:p>
            <a:pPr marL="0" lvl="1" algn="just"/>
            <a:r>
              <a:rPr lang="it-IT" sz="2800" smtClean="0">
                <a:latin typeface="Calibri" pitchFamily="34" charset="0"/>
                <a:cs typeface="Calibri" pitchFamily="34" charset="0"/>
              </a:rPr>
              <a:t>Com’è l’area del secondo rettangolo rispetto a quella del primo?</a:t>
            </a:r>
          </a:p>
          <a:p>
            <a:pPr marL="0" lvl="1" algn="ctr"/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endParaRPr kumimoji="0" lang="it-IT" sz="28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2" y="692696"/>
            <a:ext cx="8748464" cy="1584176"/>
          </a:xfrm>
          <a:prstGeom prst="rect">
            <a:avLst/>
          </a:prstGeom>
          <a:solidFill>
            <a:srgbClr val="CCFFCC"/>
          </a:solidFill>
          <a:ln w="38100">
            <a:noFill/>
          </a:ln>
        </p:spPr>
        <p:txBody>
          <a:bodyPr/>
          <a:lstStyle/>
          <a:p>
            <a:pPr lvl="0" eaLnBrk="0" hangingPunct="0">
              <a:spcBef>
                <a:spcPct val="20000"/>
              </a:spcBef>
              <a:defRPr/>
            </a:pPr>
            <a:r>
              <a:rPr lang="it-IT" sz="3200">
                <a:latin typeface="Calibri" pitchFamily="34" charset="0"/>
                <a:cs typeface="Calibri" pitchFamily="34" charset="0"/>
              </a:rPr>
              <a:t>Sono </a:t>
            </a:r>
            <a:r>
              <a:rPr lang="it-IT" sz="3200" smtClean="0">
                <a:latin typeface="Calibri" pitchFamily="34" charset="0"/>
                <a:cs typeface="Calibri" pitchFamily="34" charset="0"/>
              </a:rPr>
              <a:t>dati </a:t>
            </a:r>
            <a:r>
              <a:rPr lang="it-IT" sz="3200">
                <a:latin typeface="Calibri" pitchFamily="34" charset="0"/>
                <a:cs typeface="Calibri" pitchFamily="34" charset="0"/>
              </a:rPr>
              <a:t>un </a:t>
            </a:r>
            <a:r>
              <a:rPr lang="it-IT" sz="3200" smtClean="0">
                <a:latin typeface="Calibri" pitchFamily="34" charset="0"/>
                <a:cs typeface="Calibri" pitchFamily="34" charset="0"/>
              </a:rPr>
              <a:t>rettangolo </a:t>
            </a:r>
            <a:r>
              <a:rPr lang="it-IT" sz="3200">
                <a:latin typeface="Calibri" pitchFamily="34" charset="0"/>
                <a:cs typeface="Calibri" pitchFamily="34" charset="0"/>
              </a:rPr>
              <a:t>di dimensioni </a:t>
            </a:r>
            <a:r>
              <a:rPr lang="it-IT" sz="3200" i="1">
                <a:latin typeface="Euclid" pitchFamily="18" charset="0"/>
                <a:cs typeface="Calibri" pitchFamily="34" charset="0"/>
              </a:rPr>
              <a:t>x, y</a:t>
            </a:r>
            <a:r>
              <a:rPr lang="it-IT" sz="3200">
                <a:latin typeface="Euclid" pitchFamily="18" charset="0"/>
                <a:cs typeface="Calibri" pitchFamily="34" charset="0"/>
              </a:rPr>
              <a:t> </a:t>
            </a:r>
            <a:r>
              <a:rPr lang="it-IT" sz="3200">
                <a:latin typeface="Calibri" pitchFamily="34" charset="0"/>
                <a:cs typeface="Calibri" pitchFamily="34" charset="0"/>
              </a:rPr>
              <a:t>e il </a:t>
            </a:r>
            <a:r>
              <a:rPr lang="it-IT" sz="3200" smtClean="0">
                <a:latin typeface="Calibri" pitchFamily="34" charset="0"/>
                <a:cs typeface="Calibri" pitchFamily="34" charset="0"/>
              </a:rPr>
              <a:t>rettangolo </a:t>
            </a:r>
            <a:r>
              <a:rPr lang="it-IT" sz="3200">
                <a:latin typeface="Calibri" pitchFamily="34" charset="0"/>
                <a:cs typeface="Calibri" pitchFamily="34" charset="0"/>
              </a:rPr>
              <a:t>ottenuto </a:t>
            </a:r>
            <a:r>
              <a:rPr lang="it-IT" sz="3200" smtClean="0">
                <a:latin typeface="Calibri" pitchFamily="34" charset="0"/>
                <a:cs typeface="Calibri" pitchFamily="34" charset="0"/>
              </a:rPr>
              <a:t>aumentando </a:t>
            </a:r>
            <a:r>
              <a:rPr lang="it-IT" sz="3200" smtClean="0">
                <a:latin typeface="Calibri" pitchFamily="34" charset="0"/>
                <a:cs typeface="Calibri" pitchFamily="34" charset="0"/>
              </a:rPr>
              <a:t>del 10% una </a:t>
            </a:r>
            <a:r>
              <a:rPr lang="it-IT" sz="3200">
                <a:latin typeface="Calibri" pitchFamily="34" charset="0"/>
                <a:cs typeface="Calibri" pitchFamily="34" charset="0"/>
              </a:rPr>
              <a:t>dimensione del </a:t>
            </a:r>
            <a:r>
              <a:rPr lang="it-IT" sz="3200" smtClean="0">
                <a:latin typeface="Calibri" pitchFamily="34" charset="0"/>
                <a:cs typeface="Calibri" pitchFamily="34" charset="0"/>
              </a:rPr>
              <a:t>primo </a:t>
            </a:r>
            <a:r>
              <a:rPr lang="it-IT" sz="3200">
                <a:latin typeface="Calibri" pitchFamily="34" charset="0"/>
                <a:cs typeface="Calibri" pitchFamily="34" charset="0"/>
              </a:rPr>
              <a:t>e diminuendo del 10% </a:t>
            </a:r>
            <a:r>
              <a:rPr lang="it-IT" sz="3200" smtClean="0">
                <a:latin typeface="Calibri" pitchFamily="34" charset="0"/>
                <a:cs typeface="Calibri" pitchFamily="34" charset="0"/>
              </a:rPr>
              <a:t>l’altra.</a:t>
            </a:r>
            <a:r>
              <a:rPr lang="it-IT" sz="3200" kern="0" smtClean="0">
                <a:latin typeface="Calibri" pitchFamily="34" charset="0"/>
                <a:cs typeface="Calibri" pitchFamily="34" charset="0"/>
              </a:rPr>
              <a:t> </a:t>
            </a:r>
            <a:endParaRPr lang="it-IT" sz="3200" ker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732240" y="3212976"/>
            <a:ext cx="1368152" cy="576064"/>
          </a:xfrm>
          <a:prstGeom prst="rect">
            <a:avLst/>
          </a:prstGeom>
          <a:solidFill>
            <a:srgbClr val="CCFFCC"/>
          </a:solidFill>
          <a:ln w="38100">
            <a:noFill/>
          </a:ln>
        </p:spPr>
        <p:txBody>
          <a:bodyPr/>
          <a:lstStyle/>
          <a:p>
            <a:pPr marL="0" lvl="1" algn="ctr"/>
            <a:r>
              <a:rPr lang="it-IT" sz="280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Uguale</a:t>
            </a:r>
            <a:r>
              <a:rPr kumimoji="0" lang="en-GB" sz="28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endParaRPr kumimoji="0" lang="it-IT" sz="28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71600" y="4509120"/>
            <a:ext cx="1527239" cy="524570"/>
          </a:xfrm>
          <a:prstGeom prst="rect">
            <a:avLst/>
          </a:prstGeom>
          <a:solidFill>
            <a:srgbClr val="CCFFCC"/>
          </a:solidFill>
          <a:ln w="38100">
            <a:noFill/>
          </a:ln>
        </p:spPr>
        <p:txBody>
          <a:bodyPr/>
          <a:lstStyle/>
          <a:p>
            <a:pPr marL="0" lvl="1" algn="ctr"/>
            <a:r>
              <a:rPr kumimoji="0" lang="en-GB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Minore</a:t>
            </a:r>
            <a:endParaRPr kumimoji="0" lang="it-IT" sz="28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987824" y="4509120"/>
            <a:ext cx="1781779" cy="524570"/>
          </a:xfrm>
          <a:prstGeom prst="rect">
            <a:avLst/>
          </a:prstGeom>
          <a:solidFill>
            <a:srgbClr val="CCFFCC"/>
          </a:solidFill>
          <a:ln w="38100">
            <a:noFill/>
          </a:ln>
        </p:spPr>
        <p:txBody>
          <a:bodyPr/>
          <a:lstStyle/>
          <a:p>
            <a:pPr marL="0" lvl="1" algn="ctr"/>
            <a:r>
              <a:rPr lang="it-IT" sz="2800" noProof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Maggiore</a:t>
            </a:r>
            <a:endParaRPr kumimoji="0" lang="it-IT" sz="28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292080" y="4509120"/>
            <a:ext cx="2736304" cy="864096"/>
          </a:xfrm>
          <a:prstGeom prst="rect">
            <a:avLst/>
          </a:prstGeom>
          <a:solidFill>
            <a:srgbClr val="CCFFCC"/>
          </a:solidFill>
          <a:ln w="38100">
            <a:noFill/>
          </a:ln>
        </p:spPr>
        <p:txBody>
          <a:bodyPr/>
          <a:lstStyle/>
          <a:p>
            <a:pPr marL="0" lvl="1" algn="ctr"/>
            <a:r>
              <a:rPr lang="it-IT" sz="2800" noProof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Non si può dire, dipende dai casi.</a:t>
            </a:r>
            <a:endParaRPr kumimoji="0" lang="it-IT" sz="28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900009"/>
            <a:ext cx="5112568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smtClean="0"/>
              <a:t>Sperimentazione numerica</a:t>
            </a:r>
            <a:endParaRPr lang="it-IT" sz="3200"/>
          </a:p>
        </p:txBody>
      </p:sp>
      <p:sp>
        <p:nvSpPr>
          <p:cNvPr id="3" name="Rectangle 2"/>
          <p:cNvSpPr/>
          <p:nvPr/>
        </p:nvSpPr>
        <p:spPr>
          <a:xfrm>
            <a:off x="755576" y="2204864"/>
            <a:ext cx="6192688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smtClean="0"/>
              <a:t>Formula +Proprietà moltiplicazione</a:t>
            </a:r>
            <a:endParaRPr lang="it-IT" sz="3200"/>
          </a:p>
        </p:txBody>
      </p:sp>
      <p:sp>
        <p:nvSpPr>
          <p:cNvPr id="5" name="Rectangle 4"/>
          <p:cNvSpPr/>
          <p:nvPr/>
        </p:nvSpPr>
        <p:spPr>
          <a:xfrm>
            <a:off x="755576" y="3132257"/>
            <a:ext cx="4384104" cy="584775"/>
          </a:xfrm>
          <a:prstGeom prst="rect">
            <a:avLst/>
          </a:prstGeom>
          <a:solidFill>
            <a:srgbClr val="3366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smtClean="0">
                <a:solidFill>
                  <a:srgbClr val="FFFF00"/>
                </a:solidFill>
                <a:latin typeface="Euclid" pitchFamily="18" charset="0"/>
              </a:rPr>
              <a:t>(1,1</a:t>
            </a:r>
            <a:r>
              <a:rPr lang="it-IT" sz="3200" smtClean="0">
                <a:solidFill>
                  <a:srgbClr val="FFFF00"/>
                </a:solidFill>
                <a:latin typeface="Euclid" pitchFamily="18" charset="0"/>
                <a:sym typeface="Symbol"/>
              </a:rPr>
              <a:t></a:t>
            </a:r>
            <a:r>
              <a:rPr lang="it-IT" sz="3200" i="1" smtClean="0">
                <a:solidFill>
                  <a:srgbClr val="FFFF00"/>
                </a:solidFill>
                <a:latin typeface="Euclid" pitchFamily="18" charset="0"/>
                <a:sym typeface="Symbol"/>
              </a:rPr>
              <a:t>x</a:t>
            </a:r>
            <a:r>
              <a:rPr lang="it-IT" sz="3200" smtClean="0">
                <a:solidFill>
                  <a:srgbClr val="FFFF00"/>
                </a:solidFill>
                <a:latin typeface="Euclid" pitchFamily="18" charset="0"/>
                <a:sym typeface="Symbol"/>
              </a:rPr>
              <a:t>)(0,9</a:t>
            </a:r>
            <a:r>
              <a:rPr lang="it-IT" sz="3200" i="1" smtClean="0">
                <a:solidFill>
                  <a:srgbClr val="FFFF00"/>
                </a:solidFill>
                <a:latin typeface="Euclid" pitchFamily="18" charset="0"/>
                <a:sym typeface="Symbol"/>
              </a:rPr>
              <a:t>y</a:t>
            </a:r>
            <a:r>
              <a:rPr lang="it-IT" sz="3200" smtClean="0">
                <a:solidFill>
                  <a:srgbClr val="FFFF00"/>
                </a:solidFill>
                <a:latin typeface="Euclid" pitchFamily="18" charset="0"/>
                <a:sym typeface="Symbol"/>
              </a:rPr>
              <a:t>)  0,99</a:t>
            </a:r>
            <a:r>
              <a:rPr lang="it-IT" sz="3200" i="1" smtClean="0">
                <a:solidFill>
                  <a:srgbClr val="FFFF00"/>
                </a:solidFill>
                <a:latin typeface="Euclid" pitchFamily="18" charset="0"/>
                <a:sym typeface="Symbol"/>
              </a:rPr>
              <a:t>xy</a:t>
            </a:r>
            <a:endParaRPr lang="it-IT" sz="3200">
              <a:solidFill>
                <a:srgbClr val="FFFF00"/>
              </a:solidFill>
              <a:latin typeface="Eucli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67544" y="1124746"/>
          <a:ext cx="8049377" cy="4464491"/>
        </p:xfrm>
        <a:graphic>
          <a:graphicData uri="http://schemas.openxmlformats.org/drawingml/2006/table">
            <a:tbl>
              <a:tblPr/>
              <a:tblGrid>
                <a:gridCol w="666281"/>
                <a:gridCol w="317277"/>
                <a:gridCol w="317277"/>
                <a:gridCol w="317277"/>
                <a:gridCol w="317277"/>
                <a:gridCol w="317277"/>
                <a:gridCol w="317277"/>
                <a:gridCol w="317277"/>
                <a:gridCol w="317277"/>
                <a:gridCol w="317277"/>
                <a:gridCol w="317277"/>
                <a:gridCol w="317277"/>
                <a:gridCol w="317277"/>
                <a:gridCol w="317277"/>
                <a:gridCol w="317277"/>
                <a:gridCol w="317277"/>
                <a:gridCol w="85725"/>
                <a:gridCol w="317277"/>
                <a:gridCol w="317277"/>
                <a:gridCol w="317277"/>
                <a:gridCol w="317277"/>
                <a:gridCol w="317277"/>
                <a:gridCol w="317277"/>
                <a:gridCol w="317277"/>
                <a:gridCol w="317277"/>
              </a:tblGrid>
              <a:tr h="392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33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33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87624" y="539969"/>
            <a:ext cx="4680520" cy="584775"/>
          </a:xfrm>
          <a:prstGeom prst="rect">
            <a:avLst/>
          </a:prstGeom>
          <a:solidFill>
            <a:srgbClr val="3366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Rappresentazione figurale</a:t>
            </a:r>
            <a:endParaRPr lang="it-IT" sz="3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1602953" y="1034058"/>
          <a:ext cx="5921375" cy="666750"/>
        </p:xfrm>
        <a:graphic>
          <a:graphicData uri="http://schemas.openxmlformats.org/presentationml/2006/ole">
            <p:oleObj spid="_x0000_s29698" name="Equation" r:id="rId3" imgW="4165560" imgH="469800" progId="Equation.DSMT4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1587256" y="2996952"/>
            <a:ext cx="608108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>
              <a:spcBef>
                <a:spcPts val="1800"/>
              </a:spcBef>
              <a:defRPr/>
            </a:pPr>
            <a:r>
              <a:rPr lang="it-IT" sz="3200"/>
              <a:t>È vero che </a:t>
            </a:r>
            <a:r>
              <a:rPr lang="it-IT" sz="3200" i="1">
                <a:latin typeface="Euclid" pitchFamily="18" charset="0"/>
              </a:rPr>
              <a:t>M</a:t>
            </a:r>
            <a:r>
              <a:rPr lang="it-IT" sz="3200">
                <a:latin typeface="Euclid" pitchFamily="18" charset="0"/>
              </a:rPr>
              <a:t>+7</a:t>
            </a:r>
            <a:r>
              <a:rPr lang="it-IT" sz="3200"/>
              <a:t> è divisibile per </a:t>
            </a:r>
            <a:r>
              <a:rPr lang="it-IT" sz="3200">
                <a:latin typeface="Euclid" pitchFamily="18" charset="0"/>
              </a:rPr>
              <a:t>14</a:t>
            </a:r>
            <a:r>
              <a:rPr lang="it-IT" sz="32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620688"/>
            <a:ext cx="3888432" cy="646331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smtClean="0">
                <a:solidFill>
                  <a:schemeClr val="bg1"/>
                </a:solidFill>
              </a:rPr>
              <a:t>Difficoltà e limiti</a:t>
            </a:r>
            <a:endParaRPr lang="it-IT" sz="360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4128" y="1988840"/>
            <a:ext cx="2376264" cy="584775"/>
          </a:xfrm>
          <a:prstGeom prst="rect">
            <a:avLst/>
          </a:prstGeom>
          <a:solidFill>
            <a:srgbClr val="7030A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Miracolismo </a:t>
            </a:r>
            <a:endParaRPr lang="it-IT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988840"/>
            <a:ext cx="4176464" cy="584775"/>
          </a:xfrm>
          <a:prstGeom prst="rect">
            <a:avLst/>
          </a:prstGeom>
          <a:solidFill>
            <a:srgbClr val="7030A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Formazione insegnanti</a:t>
            </a:r>
            <a:endParaRPr lang="it-IT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3204265"/>
            <a:ext cx="4320480" cy="584775"/>
          </a:xfrm>
          <a:prstGeom prst="rect">
            <a:avLst/>
          </a:prstGeom>
          <a:solidFill>
            <a:srgbClr val="7030A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Tecnologia come riflesso</a:t>
            </a:r>
            <a:endParaRPr lang="it-IT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4419690"/>
            <a:ext cx="6264696" cy="584775"/>
          </a:xfrm>
          <a:prstGeom prst="rect">
            <a:avLst/>
          </a:prstGeom>
          <a:solidFill>
            <a:srgbClr val="7030A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Ricerca in Educazione Matematica</a:t>
            </a:r>
            <a:endParaRPr lang="it-IT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5271591"/>
            <a:ext cx="1728192" cy="461665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smtClean="0"/>
              <a:t>Poca ricerca</a:t>
            </a:r>
            <a:endParaRPr lang="it-IT" sz="2400"/>
          </a:p>
        </p:txBody>
      </p:sp>
      <p:sp>
        <p:nvSpPr>
          <p:cNvPr id="9" name="TextBox 8"/>
          <p:cNvSpPr txBox="1"/>
          <p:nvPr/>
        </p:nvSpPr>
        <p:spPr>
          <a:xfrm>
            <a:off x="2699792" y="5271591"/>
            <a:ext cx="1944216" cy="461665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smtClean="0"/>
              <a:t>Pochi prodotti</a:t>
            </a:r>
            <a:endParaRPr lang="it-IT" sz="2400"/>
          </a:p>
        </p:txBody>
      </p:sp>
      <p:sp>
        <p:nvSpPr>
          <p:cNvPr id="10" name="TextBox 9"/>
          <p:cNvSpPr txBox="1"/>
          <p:nvPr/>
        </p:nvSpPr>
        <p:spPr>
          <a:xfrm>
            <a:off x="4860032" y="5271591"/>
            <a:ext cx="3744416" cy="461665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smtClean="0"/>
              <a:t>Modelli di ricerca inadeguati</a:t>
            </a:r>
            <a:endParaRPr lang="it-IT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64704"/>
            <a:ext cx="4464496" cy="584775"/>
          </a:xfrm>
          <a:prstGeom prst="rect">
            <a:avLst/>
          </a:prstGeom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/>
              <a:t>Tempi di apprendimento</a:t>
            </a:r>
            <a:endParaRPr lang="it-IT" sz="3200"/>
          </a:p>
        </p:txBody>
      </p:sp>
      <p:sp>
        <p:nvSpPr>
          <p:cNvPr id="3" name="TextBox 2"/>
          <p:cNvSpPr txBox="1"/>
          <p:nvPr/>
        </p:nvSpPr>
        <p:spPr>
          <a:xfrm>
            <a:off x="611560" y="3861048"/>
            <a:ext cx="2880320" cy="584775"/>
          </a:xfrm>
          <a:prstGeom prst="rect">
            <a:avLst/>
          </a:prstGeom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/>
              <a:t>Linguaggi visuali</a:t>
            </a:r>
            <a:endParaRPr lang="it-IT" sz="3200"/>
          </a:p>
        </p:txBody>
      </p:sp>
      <p:sp>
        <p:nvSpPr>
          <p:cNvPr id="4" name="TextBox 3"/>
          <p:cNvSpPr txBox="1"/>
          <p:nvPr/>
        </p:nvSpPr>
        <p:spPr>
          <a:xfrm>
            <a:off x="899592" y="1620089"/>
            <a:ext cx="7416824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smtClean="0"/>
              <a:t>Alcune competenze sembrano richiedere tempi di riflessione più lunghi di quelli indotti dall’uso ingenuo delle tecnologie.</a:t>
            </a:r>
            <a:endParaRPr lang="it-IT" sz="2800"/>
          </a:p>
        </p:txBody>
      </p:sp>
      <p:sp>
        <p:nvSpPr>
          <p:cNvPr id="5" name="TextBox 4"/>
          <p:cNvSpPr txBox="1"/>
          <p:nvPr/>
        </p:nvSpPr>
        <p:spPr>
          <a:xfrm>
            <a:off x="611560" y="4653136"/>
            <a:ext cx="7632848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smtClean="0"/>
              <a:t>Come funzionano? Che tipo di significati possono comunicare?</a:t>
            </a:r>
            <a:endParaRPr lang="it-IT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548680"/>
            <a:ext cx="6336704" cy="95410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2800" smtClean="0"/>
              <a:t>Gabriele Lolli, ‘Contro le tecnologie’, in </a:t>
            </a:r>
            <a:r>
              <a:rPr lang="it-IT" sz="2800" i="1" smtClean="0"/>
              <a:t>Sistemi intelligenti</a:t>
            </a:r>
            <a:r>
              <a:rPr lang="it-IT" sz="2800" smtClean="0"/>
              <a:t> 2/2002, pp. 337-340.</a:t>
            </a:r>
            <a:endParaRPr lang="it-IT" sz="2800"/>
          </a:p>
        </p:txBody>
      </p:sp>
      <p:sp>
        <p:nvSpPr>
          <p:cNvPr id="3" name="Rectangle 2"/>
          <p:cNvSpPr/>
          <p:nvPr/>
        </p:nvSpPr>
        <p:spPr>
          <a:xfrm>
            <a:off x="467544" y="1844824"/>
            <a:ext cx="8136904" cy="40318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t-IT" sz="3200" smtClean="0"/>
              <a:t>“Una </a:t>
            </a:r>
            <a:r>
              <a:rPr lang="it-IT" sz="3200"/>
              <a:t>proposta ragionevole non è quella di inserire </a:t>
            </a:r>
            <a:r>
              <a:rPr lang="it-IT" sz="3200"/>
              <a:t>le </a:t>
            </a:r>
            <a:r>
              <a:rPr lang="it-IT" sz="3200" smtClean="0"/>
              <a:t>nuove tecnologie </a:t>
            </a:r>
            <a:r>
              <a:rPr lang="it-IT" sz="3200"/>
              <a:t>nella scuola, ma di bandirle. La scuola deve essere un </a:t>
            </a:r>
            <a:r>
              <a:rPr lang="it-IT" sz="3200"/>
              <a:t>luogo </a:t>
            </a:r>
            <a:r>
              <a:rPr lang="it-IT" sz="3200" smtClean="0"/>
              <a:t>dove le </a:t>
            </a:r>
            <a:r>
              <a:rPr lang="it-IT" sz="3200"/>
              <a:t>persone parlano e pensano. La scuola deve essere un’oasi diversa</a:t>
            </a:r>
            <a:r>
              <a:rPr lang="it-IT" sz="3200"/>
              <a:t>, </a:t>
            </a:r>
            <a:r>
              <a:rPr lang="it-IT" sz="3200" smtClean="0"/>
              <a:t>non immersa</a:t>
            </a:r>
            <a:r>
              <a:rPr lang="it-IT" sz="3200"/>
              <a:t>, concorrente o alleata che sia, nel flusso </a:t>
            </a:r>
            <a:r>
              <a:rPr lang="it-IT" sz="3200"/>
              <a:t>di </a:t>
            </a:r>
            <a:r>
              <a:rPr lang="it-IT" sz="3200" smtClean="0"/>
              <a:t>sollecitazioni mediatiche </a:t>
            </a:r>
            <a:r>
              <a:rPr lang="it-IT" sz="3200"/>
              <a:t>in cui si è destinata a </a:t>
            </a:r>
            <a:r>
              <a:rPr lang="it-IT" sz="3200"/>
              <a:t>perdersi</a:t>
            </a:r>
            <a:r>
              <a:rPr lang="it-IT" sz="3200" smtClean="0"/>
              <a:t>.”</a:t>
            </a: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767606"/>
            <a:ext cx="7848872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smtClean="0"/>
              <a:t>Tecnologia in percorsi che consentano agli alunni di pensare, comunicare, approfondire.</a:t>
            </a:r>
            <a:endParaRPr lang="it-IT" sz="3200"/>
          </a:p>
        </p:txBody>
      </p:sp>
      <p:sp>
        <p:nvSpPr>
          <p:cNvPr id="3" name="TextBox 2"/>
          <p:cNvSpPr txBox="1"/>
          <p:nvPr/>
        </p:nvSpPr>
        <p:spPr>
          <a:xfrm>
            <a:off x="683568" y="2492896"/>
            <a:ext cx="3240360" cy="1569660"/>
          </a:xfrm>
          <a:prstGeom prst="rect">
            <a:avLst/>
          </a:prstGeom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smtClean="0"/>
              <a:t>Tecnologia e risultati della ricerca sul suo uso</a:t>
            </a:r>
            <a:endParaRPr lang="it-IT" sz="3200"/>
          </a:p>
        </p:txBody>
      </p:sp>
      <p:sp>
        <p:nvSpPr>
          <p:cNvPr id="4" name="TextBox 3"/>
          <p:cNvSpPr txBox="1"/>
          <p:nvPr/>
        </p:nvSpPr>
        <p:spPr>
          <a:xfrm>
            <a:off x="4283968" y="4739660"/>
            <a:ext cx="4320480" cy="1569660"/>
          </a:xfrm>
          <a:prstGeom prst="rect">
            <a:avLst/>
          </a:prstGeom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smtClean="0"/>
              <a:t>Esperienze e risultati della ricerca in Educazione Matematica</a:t>
            </a:r>
            <a:endParaRPr lang="it-IT" sz="3200"/>
          </a:p>
        </p:txBody>
      </p:sp>
      <p:sp>
        <p:nvSpPr>
          <p:cNvPr id="5" name="Curved Right Arrow 4"/>
          <p:cNvSpPr/>
          <p:nvPr/>
        </p:nvSpPr>
        <p:spPr>
          <a:xfrm rot="18884410">
            <a:off x="2462293" y="4132267"/>
            <a:ext cx="792088" cy="2500003"/>
          </a:xfrm>
          <a:prstGeom prst="curvedRightArrow">
            <a:avLst/>
          </a:prstGeom>
          <a:solidFill>
            <a:srgbClr val="CC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Curved Right Arrow 5"/>
          <p:cNvSpPr/>
          <p:nvPr/>
        </p:nvSpPr>
        <p:spPr>
          <a:xfrm rot="8140218">
            <a:off x="4819369" y="2125777"/>
            <a:ext cx="792088" cy="2500003"/>
          </a:xfrm>
          <a:prstGeom prst="curvedRightArrow">
            <a:avLst/>
          </a:prstGeom>
          <a:solidFill>
            <a:srgbClr val="CC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052736"/>
            <a:ext cx="4464496" cy="584775"/>
          </a:xfrm>
          <a:prstGeom prst="rect">
            <a:avLst/>
          </a:prstGeom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smtClean="0"/>
              <a:t>Domanda fondamentale</a:t>
            </a:r>
            <a:endParaRPr lang="it-IT" sz="3200"/>
          </a:p>
        </p:txBody>
      </p:sp>
      <p:sp>
        <p:nvSpPr>
          <p:cNvPr id="4" name="TextBox 3"/>
          <p:cNvSpPr txBox="1"/>
          <p:nvPr/>
        </p:nvSpPr>
        <p:spPr>
          <a:xfrm>
            <a:off x="683568" y="2042845"/>
            <a:ext cx="7416824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smtClean="0"/>
              <a:t>Che cosa </a:t>
            </a:r>
            <a:r>
              <a:rPr lang="it-IT" sz="2800" smtClean="0"/>
              <a:t>ci consente di fare la tecnologia in più di quello </a:t>
            </a:r>
            <a:r>
              <a:rPr lang="it-IT" sz="2800" smtClean="0"/>
              <a:t>che potremmo fare senza?</a:t>
            </a:r>
            <a:endParaRPr lang="it-IT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686287"/>
            <a:ext cx="8280920" cy="224676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“ … il laboratorio … come momento in cui l'alunno è  attivo, formula le proprie ipotesi e ne controlla le conseguenze, progetta e sperimenta, discute e argomenta le proprie scelte, impara a raccogliere dati, negozia e costruisce significati, …”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548680"/>
            <a:ext cx="7344816" cy="584775"/>
          </a:xfrm>
          <a:prstGeom prst="rect">
            <a:avLst/>
          </a:prstGeom>
          <a:solidFill>
            <a:srgbClr val="3366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200" smtClean="0">
                <a:solidFill>
                  <a:schemeClr val="bg1"/>
                </a:solidFill>
              </a:rPr>
              <a:t>Dalle indicazioni nazionali per il primo ciclo</a:t>
            </a:r>
            <a:endParaRPr lang="it-IT" sz="320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293096"/>
            <a:ext cx="8280920" cy="5232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“… acquisizione graduale del linguaggio matematico.”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5139189"/>
            <a:ext cx="8280920" cy="9541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“… risoluzione di problemi, che devono essere intesi come questioni autentiche e significative …”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7166</TotalTime>
  <Words>1576</Words>
  <Application>Microsoft Office PowerPoint</Application>
  <PresentationFormat>On-screen Show (4:3)</PresentationFormat>
  <Paragraphs>250</Paragraphs>
  <Slides>37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Office Theme</vt:lpstr>
      <vt:lpstr>MathType 6.0 Equation</vt:lpstr>
      <vt:lpstr>Quale aiuto possono dare le tecnologie per l’insegnamento/apprendimento dell’aritmetica e dell’algebra?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Quale aiuto possono dare le tecnologie per l’insegnamento/apprendimento dell’aritmetica e dell’algebra?</dc:title>
  <dc:creator>user</dc:creator>
  <cp:lastModifiedBy>user</cp:lastModifiedBy>
  <cp:revision>15</cp:revision>
  <dcterms:created xsi:type="dcterms:W3CDTF">2013-08-26T09:41:00Z</dcterms:created>
  <dcterms:modified xsi:type="dcterms:W3CDTF">2013-08-31T09:07:45Z</dcterms:modified>
</cp:coreProperties>
</file>