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6" r:id="rId16"/>
    <p:sldId id="270" r:id="rId17"/>
    <p:sldId id="271" r:id="rId18"/>
    <p:sldId id="273" r:id="rId19"/>
    <p:sldId id="274" r:id="rId20"/>
    <p:sldId id="272" r:id="rId21"/>
    <p:sldId id="275" r:id="rId22"/>
    <p:sldId id="276" r:id="rId23"/>
    <p:sldId id="277" r:id="rId24"/>
    <p:sldId id="278" r:id="rId25"/>
    <p:sldId id="280" r:id="rId26"/>
    <p:sldId id="279" r:id="rId27"/>
    <p:sldId id="281" r:id="rId28"/>
    <p:sldId id="288" r:id="rId29"/>
    <p:sldId id="282" r:id="rId30"/>
    <p:sldId id="284" r:id="rId31"/>
    <p:sldId id="283" r:id="rId32"/>
    <p:sldId id="285" r:id="rId3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55" autoAdjust="0"/>
  </p:normalViewPr>
  <p:slideViewPr>
    <p:cSldViewPr>
      <p:cViewPr>
        <p:scale>
          <a:sx n="70" d="100"/>
          <a:sy n="70" d="100"/>
        </p:scale>
        <p:origin x="-1350" y="-120"/>
      </p:cViewPr>
      <p:guideLst>
        <p:guide orient="horz" pos="391"/>
        <p:guide pos="2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D7691-00E7-4215-922B-117122E1C3C8}" type="datetimeFigureOut">
              <a:rPr lang="it-IT" smtClean="0"/>
              <a:t>29/08/2013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9F60E-A024-45DB-B0E4-5C2FB2B38B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17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9F60E-A024-45DB-B0E4-5C2FB2B38BC5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1004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 userDrawn="1"/>
        </p:nvSpPr>
        <p:spPr>
          <a:xfrm>
            <a:off x="0" y="6453336"/>
            <a:ext cx="9324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4"/>
          <p:cNvSpPr>
            <a:spLocks noGrp="1"/>
          </p:cNvSpPr>
          <p:nvPr userDrawn="1"/>
        </p:nvSpPr>
        <p:spPr>
          <a:xfrm>
            <a:off x="-4432" y="6520259"/>
            <a:ext cx="9144000" cy="3651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400" dirty="0" smtClean="0"/>
              <a:t>Frazioni e numeri primi: variazioni sul tema – XLII Seminario del CRDM – 29 agosto 2013 – Silvano Rossetto                   /32</a:t>
            </a:r>
            <a:r>
              <a:rPr lang="it-IT" sz="1400" baseline="0" dirty="0" smtClean="0"/>
              <a:t>  </a:t>
            </a:r>
            <a:endParaRPr lang="it-IT" sz="1400" dirty="0" smtClean="0"/>
          </a:p>
        </p:txBody>
      </p:sp>
      <p:sp>
        <p:nvSpPr>
          <p:cNvPr id="5" name="CasellaDiTesto 4"/>
          <p:cNvSpPr txBox="1"/>
          <p:nvPr userDrawn="1"/>
        </p:nvSpPr>
        <p:spPr>
          <a:xfrm>
            <a:off x="7988580" y="6432128"/>
            <a:ext cx="598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CAD07F06-84C8-444F-AE47-857AE18072E1}" type="slidenum">
              <a:rPr lang="it-IT" sz="2400" b="1" smtClean="0"/>
              <a:t>‹N›</a:t>
            </a:fld>
            <a:endParaRPr lang="it-I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611560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XLII SEMINARIO NAZIONALE DEL CENTRO MORIN – 29 agosto 2013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1978566" y="2708920"/>
            <a:ext cx="52588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dirty="0"/>
              <a:t>Frazioni e numeri primi: </a:t>
            </a:r>
            <a:endParaRPr lang="it-IT" sz="4000" dirty="0" smtClean="0"/>
          </a:p>
          <a:p>
            <a:r>
              <a:rPr lang="it-IT" sz="3200" dirty="0" smtClean="0"/>
              <a:t>variazioni </a:t>
            </a:r>
            <a:r>
              <a:rPr lang="it-IT" sz="3200" dirty="0"/>
              <a:t>sul </a:t>
            </a:r>
            <a:r>
              <a:rPr lang="it-IT" sz="3200" dirty="0" smtClean="0"/>
              <a:t>tema. </a:t>
            </a:r>
            <a:endParaRPr lang="it-IT" sz="32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355976" y="4726885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Silvano Rossetto, </a:t>
            </a:r>
          </a:p>
          <a:p>
            <a:r>
              <a:rPr lang="it-IT" dirty="0" smtClean="0"/>
              <a:t>Centro Ricerche Didattiche U. </a:t>
            </a:r>
            <a:r>
              <a:rPr lang="it-IT" dirty="0" err="1" smtClean="0"/>
              <a:t>Morin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496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11724"/>
            <a:ext cx="2510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prstClr val="black"/>
                </a:solidFill>
              </a:rPr>
              <a:t>Teorema di </a:t>
            </a:r>
            <a:r>
              <a:rPr lang="it-IT" sz="2400" dirty="0" err="1" smtClean="0">
                <a:solidFill>
                  <a:prstClr val="black"/>
                </a:solidFill>
              </a:rPr>
              <a:t>Fermat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838453"/>
            <a:ext cx="8497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 c = 0 e per m=1, la sequenza generata da GLC corrisponde alle </a:t>
            </a:r>
            <a:r>
              <a:rPr lang="it-IT" b="1" dirty="0" smtClean="0"/>
              <a:t>potenze successive del moltiplicatore (b)</a:t>
            </a:r>
            <a:r>
              <a:rPr lang="it-IT" dirty="0" smtClean="0"/>
              <a:t> rispetto al modulo (n).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95536" y="1628800"/>
            <a:ext cx="8497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GLC(7,10,0,1) = [ 1,   3,   2,   6,   4,   5]  </a:t>
            </a:r>
          </a:p>
          <a:p>
            <a:endParaRPr lang="it-IT" dirty="0"/>
          </a:p>
          <a:p>
            <a:r>
              <a:rPr lang="it-IT" dirty="0" smtClean="0"/>
              <a:t>10</a:t>
            </a:r>
            <a:r>
              <a:rPr lang="it-IT" baseline="30000" dirty="0" smtClean="0"/>
              <a:t>0</a:t>
            </a:r>
            <a:r>
              <a:rPr lang="it-IT" dirty="0" smtClean="0"/>
              <a:t> </a:t>
            </a:r>
            <a:r>
              <a:rPr lang="it-IT" dirty="0" err="1" smtClean="0"/>
              <a:t>mod</a:t>
            </a:r>
            <a:r>
              <a:rPr lang="it-IT" dirty="0" smtClean="0"/>
              <a:t> 7 = </a:t>
            </a:r>
            <a:r>
              <a:rPr lang="it-IT" sz="2000" b="1" dirty="0" smtClean="0"/>
              <a:t>1</a:t>
            </a:r>
            <a:r>
              <a:rPr lang="it-IT" dirty="0" smtClean="0"/>
              <a:t>;     10</a:t>
            </a:r>
            <a:r>
              <a:rPr lang="it-IT" baseline="30000" dirty="0" smtClean="0"/>
              <a:t>1</a:t>
            </a:r>
            <a:r>
              <a:rPr lang="it-IT" dirty="0" smtClean="0"/>
              <a:t> </a:t>
            </a:r>
            <a:r>
              <a:rPr lang="it-IT" dirty="0" err="1"/>
              <a:t>mod</a:t>
            </a:r>
            <a:r>
              <a:rPr lang="it-IT" dirty="0"/>
              <a:t> 7 = </a:t>
            </a:r>
            <a:r>
              <a:rPr lang="it-IT" sz="2000" b="1" dirty="0" smtClean="0"/>
              <a:t>3</a:t>
            </a:r>
            <a:r>
              <a:rPr lang="it-IT" dirty="0" smtClean="0"/>
              <a:t>; 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3318083"/>
            <a:ext cx="8748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Dire che GLC(n,b,0,1) = ha periodo n-1  equivale a dire che    </a:t>
            </a:r>
            <a:r>
              <a:rPr lang="it-IT" sz="2400" b="1" dirty="0" err="1" smtClean="0"/>
              <a:t>b</a:t>
            </a:r>
            <a:r>
              <a:rPr lang="it-IT" sz="2400" b="1" baseline="30000" dirty="0" err="1" smtClean="0"/>
              <a:t>n</a:t>
            </a:r>
            <a:r>
              <a:rPr lang="it-IT" sz="2400" b="1" baseline="30000" dirty="0" smtClean="0"/>
              <a:t> </a:t>
            </a:r>
            <a:r>
              <a:rPr lang="it-IT" sz="2400" b="1" dirty="0" smtClean="0"/>
              <a:t> ≡  b</a:t>
            </a:r>
            <a:r>
              <a:rPr lang="it-IT" sz="2400" b="1" baseline="30000" dirty="0" smtClean="0"/>
              <a:t>1</a:t>
            </a:r>
            <a:r>
              <a:rPr lang="it-IT" sz="2400" b="1" dirty="0" smtClean="0"/>
              <a:t>  </a:t>
            </a:r>
            <a:r>
              <a:rPr lang="it-IT" sz="2400" b="1" dirty="0" err="1" smtClean="0"/>
              <a:t>mod</a:t>
            </a:r>
            <a:r>
              <a:rPr lang="it-IT" sz="2400" b="1" dirty="0" smtClean="0"/>
              <a:t>  n </a:t>
            </a:r>
          </a:p>
          <a:p>
            <a:r>
              <a:rPr lang="it-IT" dirty="0" smtClean="0"/>
              <a:t>o anche a dire che   </a:t>
            </a:r>
            <a:r>
              <a:rPr lang="it-IT" sz="2400" b="1" dirty="0" err="1" smtClean="0"/>
              <a:t>b</a:t>
            </a:r>
            <a:r>
              <a:rPr lang="it-IT" sz="2400" b="1" baseline="30000" dirty="0" err="1" smtClean="0"/>
              <a:t>n</a:t>
            </a:r>
            <a:r>
              <a:rPr lang="it-IT" sz="2400" b="1" baseline="30000" dirty="0" smtClean="0"/>
              <a:t> - 1 </a:t>
            </a:r>
            <a:r>
              <a:rPr lang="it-IT" sz="2400" b="1" dirty="0" smtClean="0"/>
              <a:t> ≡  b</a:t>
            </a:r>
            <a:r>
              <a:rPr lang="it-IT" sz="2400" b="1" baseline="30000" dirty="0" smtClean="0"/>
              <a:t>0</a:t>
            </a:r>
            <a:r>
              <a:rPr lang="it-IT" sz="2400" b="1" dirty="0" smtClean="0"/>
              <a:t> = 1  </a:t>
            </a:r>
            <a:r>
              <a:rPr lang="it-IT" sz="2400" b="1" dirty="0" err="1"/>
              <a:t>mod</a:t>
            </a:r>
            <a:r>
              <a:rPr lang="it-IT" sz="2400" b="1" dirty="0"/>
              <a:t>  </a:t>
            </a:r>
            <a:r>
              <a:rPr lang="it-IT" sz="2400" b="1" dirty="0" smtClean="0"/>
              <a:t>n</a:t>
            </a:r>
            <a:endParaRPr lang="it-IT" sz="2400" dirty="0" smtClean="0"/>
          </a:p>
        </p:txBody>
      </p:sp>
      <p:sp>
        <p:nvSpPr>
          <p:cNvPr id="8" name="CasellaDiTesto 7"/>
          <p:cNvSpPr txBox="1"/>
          <p:nvPr/>
        </p:nvSpPr>
        <p:spPr>
          <a:xfrm>
            <a:off x="395536" y="4407495"/>
            <a:ext cx="8748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Teorema di </a:t>
            </a:r>
            <a:r>
              <a:rPr lang="it-IT" dirty="0" err="1" smtClean="0"/>
              <a:t>Fermat</a:t>
            </a:r>
            <a:r>
              <a:rPr lang="it-IT" dirty="0" smtClean="0"/>
              <a:t>:    </a:t>
            </a:r>
            <a:r>
              <a:rPr lang="it-IT" sz="2400" b="1" dirty="0" err="1" smtClean="0"/>
              <a:t>x</a:t>
            </a:r>
            <a:r>
              <a:rPr lang="it-IT" sz="2400" b="1" baseline="30000" dirty="0" err="1" smtClean="0"/>
              <a:t>n</a:t>
            </a:r>
            <a:r>
              <a:rPr lang="it-IT" sz="2400" b="1" baseline="30000" dirty="0" smtClean="0"/>
              <a:t> -1  </a:t>
            </a:r>
            <a:r>
              <a:rPr lang="it-IT" sz="2400" b="1" dirty="0" smtClean="0"/>
              <a:t>≡  1  </a:t>
            </a:r>
            <a:r>
              <a:rPr lang="it-IT" sz="2400" b="1" dirty="0" err="1" smtClean="0"/>
              <a:t>mod</a:t>
            </a:r>
            <a:r>
              <a:rPr lang="it-IT" sz="2400" b="1" dirty="0" smtClean="0"/>
              <a:t>  n</a:t>
            </a:r>
            <a:r>
              <a:rPr lang="it-IT" dirty="0" smtClean="0"/>
              <a:t>, per ogni x primo con n, se e solo se n è un numero  primo. </a:t>
            </a:r>
          </a:p>
        </p:txBody>
      </p:sp>
      <p:sp>
        <p:nvSpPr>
          <p:cNvPr id="7" name="Rettangolo 6"/>
          <p:cNvSpPr/>
          <p:nvPr/>
        </p:nvSpPr>
        <p:spPr>
          <a:xfrm>
            <a:off x="4059000" y="2196445"/>
            <a:ext cx="21691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dirty="0">
                <a:solidFill>
                  <a:prstClr val="black"/>
                </a:solidFill>
              </a:rPr>
              <a:t>10</a:t>
            </a:r>
            <a:r>
              <a:rPr lang="it-IT" baseline="30000" dirty="0">
                <a:solidFill>
                  <a:prstClr val="black"/>
                </a:solidFill>
              </a:rPr>
              <a:t>2 </a:t>
            </a:r>
            <a:r>
              <a:rPr lang="it-IT" dirty="0">
                <a:solidFill>
                  <a:prstClr val="black"/>
                </a:solidFill>
              </a:rPr>
              <a:t>= 100 </a:t>
            </a:r>
            <a:r>
              <a:rPr lang="it-IT" dirty="0" err="1">
                <a:solidFill>
                  <a:prstClr val="black"/>
                </a:solidFill>
              </a:rPr>
              <a:t>mod</a:t>
            </a:r>
            <a:r>
              <a:rPr lang="it-IT" dirty="0">
                <a:solidFill>
                  <a:prstClr val="black"/>
                </a:solidFill>
              </a:rPr>
              <a:t> 7 = </a:t>
            </a:r>
            <a:r>
              <a:rPr lang="it-IT" sz="2000" b="1" dirty="0">
                <a:solidFill>
                  <a:prstClr val="black"/>
                </a:solidFill>
              </a:rPr>
              <a:t>2</a:t>
            </a:r>
            <a:r>
              <a:rPr lang="it-IT" dirty="0">
                <a:solidFill>
                  <a:prstClr val="black"/>
                </a:solidFill>
              </a:rPr>
              <a:t>; </a:t>
            </a:r>
          </a:p>
        </p:txBody>
      </p:sp>
      <p:sp>
        <p:nvSpPr>
          <p:cNvPr id="9" name="Rettangolo 8"/>
          <p:cNvSpPr/>
          <p:nvPr/>
        </p:nvSpPr>
        <p:spPr>
          <a:xfrm>
            <a:off x="6394680" y="2195571"/>
            <a:ext cx="2497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</a:rPr>
              <a:t>10</a:t>
            </a:r>
            <a:r>
              <a:rPr lang="it-IT" baseline="30000" dirty="0">
                <a:solidFill>
                  <a:prstClr val="black"/>
                </a:solidFill>
              </a:rPr>
              <a:t>3 </a:t>
            </a:r>
            <a:r>
              <a:rPr lang="it-IT" dirty="0">
                <a:solidFill>
                  <a:prstClr val="black"/>
                </a:solidFill>
              </a:rPr>
              <a:t>= 1000 </a:t>
            </a:r>
            <a:r>
              <a:rPr lang="it-IT" dirty="0" err="1">
                <a:solidFill>
                  <a:prstClr val="black"/>
                </a:solidFill>
              </a:rPr>
              <a:t>mod</a:t>
            </a:r>
            <a:r>
              <a:rPr lang="it-IT" dirty="0">
                <a:solidFill>
                  <a:prstClr val="black"/>
                </a:solidFill>
              </a:rPr>
              <a:t> 7 = </a:t>
            </a:r>
            <a:r>
              <a:rPr lang="it-IT" sz="2000" b="1" dirty="0">
                <a:solidFill>
                  <a:prstClr val="black"/>
                </a:solidFill>
              </a:rPr>
              <a:t>6</a:t>
            </a:r>
            <a:r>
              <a:rPr lang="it-IT" dirty="0">
                <a:solidFill>
                  <a:prstClr val="black"/>
                </a:solidFill>
              </a:rPr>
              <a:t>; … 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95536" y="5055567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base 10 si ha   </a:t>
            </a:r>
            <a:r>
              <a:rPr lang="it-IT" sz="2400" b="1" dirty="0" smtClean="0"/>
              <a:t>10</a:t>
            </a:r>
            <a:r>
              <a:rPr lang="it-IT" sz="2400" b="1" baseline="30000" dirty="0" smtClean="0"/>
              <a:t>6</a:t>
            </a:r>
            <a:r>
              <a:rPr lang="it-IT" sz="2400" b="1" dirty="0" smtClean="0"/>
              <a:t> ≡ 1 </a:t>
            </a:r>
            <a:r>
              <a:rPr lang="it-IT" sz="2400" b="1" dirty="0" err="1" smtClean="0"/>
              <a:t>mod</a:t>
            </a:r>
            <a:r>
              <a:rPr lang="it-IT" sz="2400" b="1" dirty="0" smtClean="0"/>
              <a:t> 7</a:t>
            </a:r>
            <a:r>
              <a:rPr lang="it-IT" dirty="0" smtClean="0"/>
              <a:t>.  Si può anche dire che </a:t>
            </a:r>
            <a:r>
              <a:rPr lang="it-IT" sz="2400" b="1" dirty="0" smtClean="0"/>
              <a:t>10</a:t>
            </a:r>
            <a:r>
              <a:rPr lang="it-IT" sz="2400" b="1" baseline="30000" dirty="0" smtClean="0"/>
              <a:t>6</a:t>
            </a:r>
            <a:r>
              <a:rPr lang="it-IT" sz="2400" b="1" dirty="0" smtClean="0"/>
              <a:t> – 1 = 999999 = k 7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5642664"/>
            <a:ext cx="8748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 trovare i denominatori primi di frazioni che danno un numero decimale di periodo 6 basta scomporre in fattori  </a:t>
            </a:r>
            <a:r>
              <a:rPr lang="it-IT" sz="2400" b="1" dirty="0" smtClean="0"/>
              <a:t>111111 = </a:t>
            </a:r>
            <a:r>
              <a:rPr lang="it-IT" sz="2400" b="1" dirty="0" smtClean="0">
                <a:solidFill>
                  <a:prstClr val="black"/>
                </a:solidFill>
              </a:rPr>
              <a:t>3 × 7 × 11 </a:t>
            </a:r>
            <a:r>
              <a:rPr lang="it-IT" sz="2400" b="1" dirty="0">
                <a:solidFill>
                  <a:prstClr val="black"/>
                </a:solidFill>
              </a:rPr>
              <a:t>× </a:t>
            </a:r>
            <a:r>
              <a:rPr lang="it-IT" sz="2400" b="1" dirty="0" smtClean="0">
                <a:solidFill>
                  <a:prstClr val="black"/>
                </a:solidFill>
              </a:rPr>
              <a:t>13 × 37     (REPUNIT)</a:t>
            </a:r>
            <a:endParaRPr lang="it-IT" sz="2400" b="1" dirty="0" smtClean="0"/>
          </a:p>
        </p:txBody>
      </p:sp>
      <p:sp>
        <p:nvSpPr>
          <p:cNvPr id="12" name="Rettangolo 11"/>
          <p:cNvSpPr/>
          <p:nvPr/>
        </p:nvSpPr>
        <p:spPr>
          <a:xfrm>
            <a:off x="395288" y="2758861"/>
            <a:ext cx="5184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10</a:t>
            </a:r>
            <a:r>
              <a:rPr lang="it-IT" baseline="30000" dirty="0" smtClean="0"/>
              <a:t>4</a:t>
            </a:r>
            <a:r>
              <a:rPr lang="it-IT" dirty="0" smtClean="0"/>
              <a:t> </a:t>
            </a:r>
            <a:r>
              <a:rPr lang="it-IT" dirty="0" err="1"/>
              <a:t>mod</a:t>
            </a:r>
            <a:r>
              <a:rPr lang="it-IT" dirty="0"/>
              <a:t> 7 = </a:t>
            </a:r>
            <a:r>
              <a:rPr lang="it-IT" sz="2000" b="1" dirty="0" smtClean="0"/>
              <a:t>4</a:t>
            </a:r>
            <a:r>
              <a:rPr lang="it-IT" dirty="0" smtClean="0"/>
              <a:t>;     10</a:t>
            </a:r>
            <a:r>
              <a:rPr lang="it-IT" baseline="30000" dirty="0" smtClean="0"/>
              <a:t>5</a:t>
            </a:r>
            <a:r>
              <a:rPr lang="it-IT" dirty="0" smtClean="0"/>
              <a:t> </a:t>
            </a:r>
            <a:r>
              <a:rPr lang="it-IT" dirty="0" err="1"/>
              <a:t>mod</a:t>
            </a:r>
            <a:r>
              <a:rPr lang="it-IT" dirty="0"/>
              <a:t> 7 = </a:t>
            </a:r>
            <a:r>
              <a:rPr lang="it-IT" sz="2000" b="1" dirty="0" smtClean="0"/>
              <a:t>5</a:t>
            </a:r>
            <a:r>
              <a:rPr lang="it-IT" dirty="0" smtClean="0"/>
              <a:t>;      10</a:t>
            </a:r>
            <a:r>
              <a:rPr lang="it-IT" baseline="30000" dirty="0" smtClean="0"/>
              <a:t>6</a:t>
            </a:r>
            <a:r>
              <a:rPr lang="it-IT" dirty="0" smtClean="0"/>
              <a:t> </a:t>
            </a:r>
            <a:r>
              <a:rPr lang="it-IT" dirty="0" err="1"/>
              <a:t>mod</a:t>
            </a:r>
            <a:r>
              <a:rPr lang="it-IT" dirty="0"/>
              <a:t> 7 = </a:t>
            </a:r>
            <a:r>
              <a:rPr lang="it-IT" sz="2000" b="1" dirty="0" smtClean="0"/>
              <a:t>1</a:t>
            </a:r>
            <a:r>
              <a:rPr lang="it-IT" dirty="0" smtClean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982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7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04137"/>
            <a:ext cx="8530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+mj-lt"/>
                <a:ea typeface="Times New Roman"/>
              </a:rPr>
              <a:t>Una </a:t>
            </a:r>
            <a:r>
              <a:rPr lang="it-IT" sz="2400" dirty="0">
                <a:latin typeface="+mj-lt"/>
                <a:ea typeface="Times New Roman"/>
              </a:rPr>
              <a:t>curiosa dimostrazione del piccolo teorema di </a:t>
            </a:r>
            <a:r>
              <a:rPr lang="it-IT" sz="2400" dirty="0" err="1">
                <a:latin typeface="+mj-lt"/>
                <a:ea typeface="Times New Roman"/>
              </a:rPr>
              <a:t>Fermat</a:t>
            </a:r>
            <a:endParaRPr lang="it-IT" sz="2400" dirty="0">
              <a:latin typeface="+mj-lt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95288" y="807095"/>
            <a:ext cx="874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Lemma: </a:t>
            </a:r>
            <a:r>
              <a:rPr lang="it-IT" sz="2400" b="1" dirty="0"/>
              <a:t>(x + </a:t>
            </a:r>
            <a:r>
              <a:rPr lang="it-IT" sz="2400" b="1" dirty="0" smtClean="0"/>
              <a:t>y)</a:t>
            </a:r>
            <a:r>
              <a:rPr lang="it-IT" sz="2400" b="1" baseline="30000" dirty="0" smtClean="0"/>
              <a:t>n</a:t>
            </a:r>
            <a:r>
              <a:rPr lang="it-IT" sz="2400" b="1" dirty="0" smtClean="0"/>
              <a:t>   </a:t>
            </a:r>
            <a:r>
              <a:rPr lang="it-IT" sz="2400" b="1" dirty="0"/>
              <a:t>=  </a:t>
            </a:r>
            <a:r>
              <a:rPr lang="it-IT" sz="2400" b="1" dirty="0" err="1"/>
              <a:t>x</a:t>
            </a:r>
            <a:r>
              <a:rPr lang="it-IT" sz="2400" b="1" baseline="30000" dirty="0" err="1"/>
              <a:t>n</a:t>
            </a:r>
            <a:r>
              <a:rPr lang="it-IT" sz="2400" b="1" dirty="0"/>
              <a:t> + </a:t>
            </a:r>
            <a:r>
              <a:rPr lang="it-IT" sz="2400" b="1" dirty="0" err="1"/>
              <a:t>y</a:t>
            </a:r>
            <a:r>
              <a:rPr lang="it-IT" sz="2400" b="1" baseline="30000" dirty="0" err="1"/>
              <a:t>n</a:t>
            </a:r>
            <a:r>
              <a:rPr lang="it-IT" sz="2400" b="1" dirty="0"/>
              <a:t>  (</a:t>
            </a:r>
            <a:r>
              <a:rPr lang="it-IT" sz="2400" b="1" dirty="0" err="1"/>
              <a:t>mod</a:t>
            </a:r>
            <a:r>
              <a:rPr lang="it-IT" sz="2400" b="1" dirty="0"/>
              <a:t> n)</a:t>
            </a:r>
            <a:r>
              <a:rPr lang="it-IT" dirty="0"/>
              <a:t> </a:t>
            </a:r>
            <a:r>
              <a:rPr lang="it-IT" dirty="0" smtClean="0"/>
              <a:t>per ogni x,  se </a:t>
            </a:r>
            <a:r>
              <a:rPr lang="it-IT" dirty="0"/>
              <a:t>e solo se n è </a:t>
            </a:r>
            <a:r>
              <a:rPr lang="it-IT" dirty="0" smtClean="0"/>
              <a:t>primo (oppure 1).</a:t>
            </a:r>
            <a:endParaRPr lang="it-IT" dirty="0"/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388762"/>
              </p:ext>
            </p:extLst>
          </p:nvPr>
        </p:nvGraphicFramePr>
        <p:xfrm>
          <a:off x="397278" y="1556792"/>
          <a:ext cx="3276000" cy="2680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"/>
                <a:gridCol w="468000"/>
                <a:gridCol w="468000"/>
                <a:gridCol w="468000"/>
                <a:gridCol w="468000"/>
                <a:gridCol w="468000"/>
                <a:gridCol w="468000"/>
              </a:tblGrid>
              <a:tr h="446679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6679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6679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6679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6679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6679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3131840" y="1340768"/>
            <a:ext cx="60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Nel triangolo di Tartaglia, i coefficienti della riga n, che si legge nella seconda colonna, sono tutti multipli di n eccetto il primo e l’ultimo  che sono 1,  se e solo se n è primo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381841" y="1998305"/>
            <a:ext cx="1440408" cy="458233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95536" y="2426370"/>
            <a:ext cx="1872208" cy="458233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387584" y="3330807"/>
            <a:ext cx="2816263" cy="458233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+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395537" y="2895735"/>
            <a:ext cx="2353014" cy="41657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395289" y="3808415"/>
            <a:ext cx="3294816" cy="41657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sellaDiTesto 11"/>
              <p:cNvSpPr txBox="1"/>
              <p:nvPr/>
            </p:nvSpPr>
            <p:spPr>
              <a:xfrm>
                <a:off x="4355976" y="2276872"/>
                <a:ext cx="3096343" cy="835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it-IT" sz="2400" b="1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it-IT" sz="2400" b="1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it-IT" sz="2400" b="1" i="1" smtClean="0">
                                  <a:latin typeface="Cambria Math"/>
                                </a:rPr>
                                <m:t>𝒏</m:t>
                              </m:r>
                            </m:num>
                            <m:den>
                              <m:r>
                                <a:rPr lang="it-IT" sz="2400" b="1" i="1" smtClean="0">
                                  <a:latin typeface="Cambria Math"/>
                                </a:rPr>
                                <m:t>𝒎</m:t>
                              </m:r>
                            </m:den>
                          </m:f>
                        </m:e>
                      </m:d>
                      <m:r>
                        <a:rPr lang="it-IT" sz="2400" b="1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it-IT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sz="2400" b="1" i="1" smtClean="0">
                              <a:latin typeface="Cambria Math"/>
                            </a:rPr>
                            <m:t>𝒏</m:t>
                          </m:r>
                          <m:r>
                            <a:rPr lang="it-IT" sz="2400" b="1" i="1" smtClean="0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it-IT" sz="2400" b="1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it-IT" sz="2400" b="1" i="1" smtClean="0">
                                  <a:latin typeface="Cambria Math"/>
                                </a:rPr>
                                <m:t>𝒏</m:t>
                              </m:r>
                              <m:r>
                                <a:rPr lang="it-IT" sz="2400" b="1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it-IT" sz="2400" b="1" i="1" smtClean="0">
                                  <a:latin typeface="Cambria Math"/>
                                </a:rPr>
                                <m:t>𝒎</m:t>
                              </m:r>
                            </m:e>
                          </m:d>
                          <m:r>
                            <a:rPr lang="it-IT" sz="2400" b="1" i="1" smtClean="0">
                              <a:latin typeface="Cambria Math"/>
                            </a:rPr>
                            <m:t>!</m:t>
                          </m:r>
                          <m:r>
                            <a:rPr lang="it-IT" sz="2400" b="1" i="1" smtClean="0">
                              <a:latin typeface="Cambria Math"/>
                            </a:rPr>
                            <m:t>𝒎</m:t>
                          </m:r>
                          <m:r>
                            <a:rPr lang="it-IT" sz="2400" b="1" i="1" smtClean="0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it-IT" sz="2400" b="1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it-IT" sz="2400" b="1" dirty="0"/>
              </a:p>
            </p:txBody>
          </p:sp>
        </mc:Choice>
        <mc:Fallback xmlns="">
          <p:sp>
            <p:nvSpPr>
              <p:cNvPr id="12" name="CasellaDiTes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2276872"/>
                <a:ext cx="3096343" cy="8359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asellaDiTesto 12"/>
          <p:cNvSpPr txBox="1"/>
          <p:nvPr/>
        </p:nvSpPr>
        <p:spPr>
          <a:xfrm>
            <a:off x="4125518" y="3212976"/>
            <a:ext cx="4786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  0 &lt; m &lt; n, se n è primo, n non ha fattori in comune con (n-m)! ne con m! (entrambi &lt; n). </a:t>
            </a:r>
          </a:p>
          <a:p>
            <a:r>
              <a:rPr lang="it-IT" dirty="0" smtClean="0"/>
              <a:t>Quindi resta fattore dei coefficienti binomiali per m da 1 a n-1. 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395536" y="4581128"/>
            <a:ext cx="85161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Ne deriva facilmente il teorema di </a:t>
            </a:r>
            <a:r>
              <a:rPr lang="it-IT" dirty="0" err="1" smtClean="0"/>
              <a:t>Fermat</a:t>
            </a:r>
            <a:r>
              <a:rPr lang="it-IT" dirty="0" smtClean="0"/>
              <a:t>:</a:t>
            </a:r>
          </a:p>
          <a:p>
            <a:r>
              <a:rPr lang="it-IT" dirty="0" smtClean="0"/>
              <a:t>se e solo se n è primo   </a:t>
            </a:r>
            <a:r>
              <a:rPr lang="it-IT" sz="2400" b="1" dirty="0" err="1" smtClean="0">
                <a:solidFill>
                  <a:prstClr val="black"/>
                </a:solidFill>
              </a:rPr>
              <a:t>x</a:t>
            </a:r>
            <a:r>
              <a:rPr lang="it-IT" sz="2400" b="1" baseline="30000" dirty="0" err="1" smtClean="0">
                <a:solidFill>
                  <a:prstClr val="black"/>
                </a:solidFill>
              </a:rPr>
              <a:t>n</a:t>
            </a:r>
            <a:r>
              <a:rPr lang="it-IT" sz="2400" b="1" dirty="0" smtClean="0">
                <a:solidFill>
                  <a:prstClr val="black"/>
                </a:solidFill>
              </a:rPr>
              <a:t> = [(x-1)+1]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 </a:t>
            </a:r>
            <a:r>
              <a:rPr lang="it-IT" sz="2400" b="1" dirty="0" smtClean="0">
                <a:solidFill>
                  <a:prstClr val="black"/>
                </a:solidFill>
              </a:rPr>
              <a:t>= </a:t>
            </a:r>
            <a:r>
              <a:rPr lang="it-IT" sz="2400" b="1" dirty="0">
                <a:solidFill>
                  <a:prstClr val="black"/>
                </a:solidFill>
              </a:rPr>
              <a:t>(</a:t>
            </a:r>
            <a:r>
              <a:rPr lang="it-IT" sz="2400" b="1" dirty="0" smtClean="0">
                <a:solidFill>
                  <a:prstClr val="black"/>
                </a:solidFill>
              </a:rPr>
              <a:t>x-1)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  </a:t>
            </a:r>
            <a:r>
              <a:rPr lang="it-IT" sz="2400" b="1" dirty="0" smtClean="0">
                <a:solidFill>
                  <a:prstClr val="black"/>
                </a:solidFill>
              </a:rPr>
              <a:t>+ 1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 </a:t>
            </a:r>
            <a:r>
              <a:rPr lang="it-IT" sz="2400" b="1" dirty="0">
                <a:solidFill>
                  <a:prstClr val="black"/>
                </a:solidFill>
              </a:rPr>
              <a:t>= (x-1)</a:t>
            </a:r>
            <a:r>
              <a:rPr lang="it-IT" sz="2400" b="1" baseline="30000" dirty="0">
                <a:solidFill>
                  <a:prstClr val="black"/>
                </a:solidFill>
              </a:rPr>
              <a:t>n  </a:t>
            </a:r>
            <a:r>
              <a:rPr lang="it-IT" sz="2400" b="1" dirty="0">
                <a:solidFill>
                  <a:prstClr val="black"/>
                </a:solidFill>
              </a:rPr>
              <a:t>+ </a:t>
            </a:r>
            <a:r>
              <a:rPr lang="it-IT" sz="2400" b="1" dirty="0" smtClean="0">
                <a:solidFill>
                  <a:prstClr val="black"/>
                </a:solidFill>
              </a:rPr>
              <a:t>1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 </a:t>
            </a:r>
            <a:r>
              <a:rPr lang="it-IT" sz="2400" b="1" dirty="0" smtClean="0">
                <a:solidFill>
                  <a:prstClr val="black"/>
                </a:solidFill>
              </a:rPr>
              <a:t>   (</a:t>
            </a:r>
            <a:r>
              <a:rPr lang="it-IT" sz="2400" b="1" dirty="0" err="1">
                <a:solidFill>
                  <a:prstClr val="black"/>
                </a:solidFill>
              </a:rPr>
              <a:t>mod</a:t>
            </a:r>
            <a:r>
              <a:rPr lang="it-IT" sz="2400" b="1" dirty="0">
                <a:solidFill>
                  <a:prstClr val="black"/>
                </a:solidFill>
              </a:rPr>
              <a:t> n</a:t>
            </a:r>
            <a:r>
              <a:rPr lang="it-IT" sz="2400" b="1" dirty="0" smtClean="0">
                <a:solidFill>
                  <a:prstClr val="black"/>
                </a:solidFill>
              </a:rPr>
              <a:t>)</a:t>
            </a:r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395536" y="5445224"/>
            <a:ext cx="8516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Iterando: </a:t>
            </a:r>
            <a:r>
              <a:rPr lang="it-IT" sz="2400" b="1" dirty="0" smtClean="0">
                <a:solidFill>
                  <a:prstClr val="black"/>
                </a:solidFill>
              </a:rPr>
              <a:t>(x-1)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</a:t>
            </a:r>
            <a:r>
              <a:rPr lang="it-IT" sz="2400" b="1" dirty="0" smtClean="0">
                <a:solidFill>
                  <a:prstClr val="black"/>
                </a:solidFill>
              </a:rPr>
              <a:t> </a:t>
            </a:r>
            <a:r>
              <a:rPr lang="it-IT" sz="2400" b="1" dirty="0">
                <a:solidFill>
                  <a:prstClr val="black"/>
                </a:solidFill>
              </a:rPr>
              <a:t>= [(</a:t>
            </a:r>
            <a:r>
              <a:rPr lang="it-IT" sz="2400" b="1" dirty="0" smtClean="0">
                <a:solidFill>
                  <a:prstClr val="black"/>
                </a:solidFill>
              </a:rPr>
              <a:t>x-1 -1)+</a:t>
            </a:r>
            <a:r>
              <a:rPr lang="it-IT" sz="2400" b="1" dirty="0">
                <a:solidFill>
                  <a:prstClr val="black"/>
                </a:solidFill>
              </a:rPr>
              <a:t>1]</a:t>
            </a:r>
            <a:r>
              <a:rPr lang="it-IT" sz="2400" b="1" baseline="30000" dirty="0">
                <a:solidFill>
                  <a:prstClr val="black"/>
                </a:solidFill>
              </a:rPr>
              <a:t>n </a:t>
            </a:r>
            <a:r>
              <a:rPr lang="it-IT" sz="2400" b="1" dirty="0">
                <a:solidFill>
                  <a:prstClr val="black"/>
                </a:solidFill>
              </a:rPr>
              <a:t>= (</a:t>
            </a:r>
            <a:r>
              <a:rPr lang="it-IT" sz="2400" b="1" dirty="0" smtClean="0">
                <a:solidFill>
                  <a:prstClr val="black"/>
                </a:solidFill>
              </a:rPr>
              <a:t>x-2)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  </a:t>
            </a:r>
            <a:r>
              <a:rPr lang="it-IT" sz="2400" b="1" dirty="0">
                <a:solidFill>
                  <a:prstClr val="black"/>
                </a:solidFill>
              </a:rPr>
              <a:t>+ </a:t>
            </a:r>
            <a:r>
              <a:rPr lang="it-IT" sz="2400" b="1" dirty="0" smtClean="0">
                <a:solidFill>
                  <a:prstClr val="black"/>
                </a:solidFill>
              </a:rPr>
              <a:t>1 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 </a:t>
            </a:r>
            <a:r>
              <a:rPr lang="it-IT" sz="2400" b="1" dirty="0" smtClean="0">
                <a:solidFill>
                  <a:prstClr val="black"/>
                </a:solidFill>
              </a:rPr>
              <a:t>→  </a:t>
            </a:r>
            <a:r>
              <a:rPr lang="it-IT" sz="2400" b="1" dirty="0" err="1" smtClean="0">
                <a:solidFill>
                  <a:prstClr val="black"/>
                </a:solidFill>
              </a:rPr>
              <a:t>x</a:t>
            </a:r>
            <a:r>
              <a:rPr lang="it-IT" sz="2400" b="1" baseline="30000" dirty="0" err="1" smtClean="0">
                <a:solidFill>
                  <a:prstClr val="black"/>
                </a:solidFill>
              </a:rPr>
              <a:t>n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 </a:t>
            </a:r>
            <a:r>
              <a:rPr lang="it-IT" sz="2400" b="1" dirty="0">
                <a:solidFill>
                  <a:prstClr val="black"/>
                </a:solidFill>
              </a:rPr>
              <a:t>= </a:t>
            </a:r>
            <a:r>
              <a:rPr lang="it-IT" sz="2400" b="1" dirty="0" smtClean="0">
                <a:solidFill>
                  <a:prstClr val="black"/>
                </a:solidFill>
              </a:rPr>
              <a:t> (x-2)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  </a:t>
            </a:r>
            <a:r>
              <a:rPr lang="it-IT" sz="2400" b="1" dirty="0">
                <a:solidFill>
                  <a:prstClr val="black"/>
                </a:solidFill>
              </a:rPr>
              <a:t>+ </a:t>
            </a:r>
            <a:r>
              <a:rPr lang="it-IT" sz="2400" b="1" dirty="0" smtClean="0">
                <a:solidFill>
                  <a:prstClr val="black"/>
                </a:solidFill>
              </a:rPr>
              <a:t>2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 </a:t>
            </a:r>
            <a:r>
              <a:rPr lang="it-IT" sz="2400" b="1" dirty="0" smtClean="0">
                <a:solidFill>
                  <a:prstClr val="black"/>
                </a:solidFill>
              </a:rPr>
              <a:t>   </a:t>
            </a:r>
            <a:r>
              <a:rPr lang="it-IT" sz="2400" b="1" dirty="0">
                <a:solidFill>
                  <a:prstClr val="black"/>
                </a:solidFill>
              </a:rPr>
              <a:t>(</a:t>
            </a:r>
            <a:r>
              <a:rPr lang="it-IT" sz="2400" b="1" dirty="0" err="1">
                <a:solidFill>
                  <a:prstClr val="black"/>
                </a:solidFill>
              </a:rPr>
              <a:t>mod</a:t>
            </a:r>
            <a:r>
              <a:rPr lang="it-IT" sz="2400" b="1" dirty="0">
                <a:solidFill>
                  <a:prstClr val="black"/>
                </a:solidFill>
              </a:rPr>
              <a:t> n)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395536" y="5919663"/>
            <a:ext cx="8516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….    	 </a:t>
            </a:r>
            <a:r>
              <a:rPr lang="it-IT" sz="2400" b="1" dirty="0" err="1" smtClean="0">
                <a:solidFill>
                  <a:prstClr val="black"/>
                </a:solidFill>
              </a:rPr>
              <a:t>x</a:t>
            </a:r>
            <a:r>
              <a:rPr lang="it-IT" sz="2400" b="1" baseline="30000" dirty="0" err="1" smtClean="0">
                <a:solidFill>
                  <a:prstClr val="black"/>
                </a:solidFill>
              </a:rPr>
              <a:t>n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 </a:t>
            </a:r>
            <a:r>
              <a:rPr lang="it-IT" sz="2400" b="1" dirty="0">
                <a:solidFill>
                  <a:prstClr val="black"/>
                </a:solidFill>
              </a:rPr>
              <a:t>= </a:t>
            </a:r>
            <a:r>
              <a:rPr lang="it-IT" sz="2400" b="1" dirty="0" smtClean="0">
                <a:solidFill>
                  <a:prstClr val="black"/>
                </a:solidFill>
              </a:rPr>
              <a:t> (x-x)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n  </a:t>
            </a:r>
            <a:r>
              <a:rPr lang="it-IT" sz="2400" b="1" dirty="0">
                <a:solidFill>
                  <a:prstClr val="black"/>
                </a:solidFill>
              </a:rPr>
              <a:t>+ </a:t>
            </a:r>
            <a:r>
              <a:rPr lang="it-IT" sz="2400" b="1" dirty="0" smtClean="0">
                <a:solidFill>
                  <a:prstClr val="black"/>
                </a:solidFill>
              </a:rPr>
              <a:t>x</a:t>
            </a:r>
            <a:r>
              <a:rPr lang="it-IT" sz="2400" b="1" dirty="0">
                <a:solidFill>
                  <a:prstClr val="black"/>
                </a:solidFill>
              </a:rPr>
              <a:t> = </a:t>
            </a:r>
            <a:r>
              <a:rPr lang="it-IT" sz="2400" b="1" dirty="0" smtClean="0">
                <a:solidFill>
                  <a:prstClr val="black"/>
                </a:solidFill>
              </a:rPr>
              <a:t>x</a:t>
            </a:r>
            <a:r>
              <a:rPr lang="it-IT" sz="2400" b="1" baseline="30000" dirty="0" smtClean="0">
                <a:solidFill>
                  <a:prstClr val="black"/>
                </a:solidFill>
              </a:rPr>
              <a:t>  </a:t>
            </a:r>
            <a:r>
              <a:rPr lang="it-IT" sz="2400" b="1" dirty="0" smtClean="0">
                <a:solidFill>
                  <a:prstClr val="black"/>
                </a:solidFill>
              </a:rPr>
              <a:t>   </a:t>
            </a:r>
            <a:r>
              <a:rPr lang="it-IT" sz="2400" b="1" dirty="0">
                <a:solidFill>
                  <a:prstClr val="black"/>
                </a:solidFill>
              </a:rPr>
              <a:t>(</a:t>
            </a:r>
            <a:r>
              <a:rPr lang="it-IT" sz="2400" b="1" dirty="0" err="1">
                <a:solidFill>
                  <a:prstClr val="black"/>
                </a:solidFill>
              </a:rPr>
              <a:t>mod</a:t>
            </a:r>
            <a:r>
              <a:rPr lang="it-IT" sz="2400" b="1" dirty="0">
                <a:solidFill>
                  <a:prstClr val="black"/>
                </a:solidFill>
              </a:rPr>
              <a:t> n</a:t>
            </a:r>
            <a:r>
              <a:rPr lang="it-IT" sz="2400" b="1" dirty="0" smtClean="0">
                <a:solidFill>
                  <a:prstClr val="black"/>
                </a:solidFill>
              </a:rPr>
              <a:t>)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96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4939"/>
            <a:ext cx="6696744" cy="587584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/>
              <p:cNvSpPr txBox="1"/>
              <p:nvPr/>
            </p:nvSpPr>
            <p:spPr>
              <a:xfrm>
                <a:off x="3347864" y="332656"/>
                <a:ext cx="4176464" cy="1359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In ogni cella,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it-IT" sz="2400" b="1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it-IT" sz="2400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it-IT" sz="2400" b="1" i="1">
                                <a:latin typeface="Cambria Math"/>
                              </a:rPr>
                              <m:t>𝒏</m:t>
                            </m:r>
                          </m:num>
                          <m:den>
                            <m:r>
                              <a:rPr lang="it-IT" sz="2400" b="1" i="1">
                                <a:latin typeface="Cambria Math"/>
                              </a:rPr>
                              <m:t>𝒎</m:t>
                            </m:r>
                          </m:den>
                        </m:f>
                      </m:e>
                    </m:d>
                  </m:oMath>
                </a14:m>
                <a:r>
                  <a:rPr lang="it-IT" sz="2400" b="1" dirty="0" smtClean="0"/>
                  <a:t>  </a:t>
                </a:r>
                <a:r>
                  <a:rPr lang="it-IT" sz="2400" b="1" dirty="0" err="1" smtClean="0"/>
                  <a:t>mod</a:t>
                </a:r>
                <a:r>
                  <a:rPr lang="it-IT" sz="2400" b="1" dirty="0" smtClean="0"/>
                  <a:t> n</a:t>
                </a:r>
                <a:r>
                  <a:rPr lang="it-IT" dirty="0" smtClean="0"/>
                  <a:t> </a:t>
                </a:r>
              </a:p>
              <a:p>
                <a:r>
                  <a:rPr lang="it-IT" dirty="0" smtClean="0"/>
                  <a:t>Quando il risultato è 0, sfondo nero;  </a:t>
                </a:r>
              </a:p>
              <a:p>
                <a:r>
                  <a:rPr lang="it-IT" dirty="0" smtClean="0"/>
                  <a:t>se uguale a 1 sfondo bianco, </a:t>
                </a:r>
              </a:p>
              <a:p>
                <a:r>
                  <a:rPr lang="it-IT" dirty="0" smtClean="0"/>
                  <a:t>se maggiore di 1 sfondo rosso.</a:t>
                </a:r>
                <a:endParaRPr lang="it-IT" dirty="0"/>
              </a:p>
            </p:txBody>
          </p:sp>
        </mc:Choice>
        <mc:Fallback xmlns="">
          <p:sp>
            <p:nvSpPr>
              <p:cNvPr id="4" name="CasellaDiTes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32656"/>
                <a:ext cx="4176464" cy="1359668"/>
              </a:xfrm>
              <a:prstGeom prst="rect">
                <a:avLst/>
              </a:prstGeom>
              <a:blipFill rotWithShape="1">
                <a:blip r:embed="rId3"/>
                <a:stretch>
                  <a:fillRect l="-1168" t="-1345" b="-627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875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24" y="332656"/>
            <a:ext cx="7497142" cy="357333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683568" y="116632"/>
                <a:ext cx="857830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I periodi di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4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it-IT" sz="2400" b="1" i="1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it-IT" sz="2400" b="1" i="1" dirty="0" smtClean="0">
                            <a:latin typeface="Cambria Math"/>
                          </a:rPr>
                          <m:t>𝟑𝟕</m:t>
                        </m:r>
                      </m:den>
                    </m:f>
                  </m:oMath>
                </a14:m>
                <a:r>
                  <a:rPr lang="it-IT" dirty="0" smtClean="0"/>
                  <a:t> nelle diverse basi da 2 a 100 </a:t>
                </a:r>
                <a:endParaRPr lang="it-IT" dirty="0"/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16632"/>
                <a:ext cx="8578301" cy="625812"/>
              </a:xfrm>
              <a:prstGeom prst="rect">
                <a:avLst/>
              </a:prstGeom>
              <a:blipFill rotWithShape="1">
                <a:blip r:embed="rId3"/>
                <a:stretch>
                  <a:fillRect l="-56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ttangolo 5"/>
          <p:cNvSpPr/>
          <p:nvPr/>
        </p:nvSpPr>
        <p:spPr>
          <a:xfrm>
            <a:off x="395288" y="3923764"/>
            <a:ext cx="856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ea typeface="Times New Roman"/>
              </a:rPr>
              <a:t>Le </a:t>
            </a:r>
            <a:r>
              <a:rPr lang="it-IT" dirty="0">
                <a:ea typeface="Times New Roman"/>
              </a:rPr>
              <a:t>lunghezze possibili dei periodi nelle diverse basi sono tutti (e soli) i divisori di </a:t>
            </a:r>
            <a:r>
              <a:rPr lang="it-IT" dirty="0" smtClean="0">
                <a:ea typeface="Times New Roman"/>
              </a:rPr>
              <a:t>36. 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395288" y="4293096"/>
            <a:ext cx="856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La sequenza </a:t>
            </a:r>
            <a:r>
              <a:rPr lang="it-IT" dirty="0" smtClean="0"/>
              <a:t>dei </a:t>
            </a:r>
            <a:r>
              <a:rPr lang="it-IT" dirty="0"/>
              <a:t>periodi di </a:t>
            </a:r>
            <a:r>
              <a:rPr lang="it-IT" dirty="0" smtClean="0"/>
              <a:t>1/37 </a:t>
            </a:r>
            <a:r>
              <a:rPr lang="it-IT" dirty="0"/>
              <a:t>è periodica: dato che la prima base possibile è 2 e il periodo termina a 38, la lunghezza del periodo è 37</a:t>
            </a:r>
            <a:r>
              <a:rPr lang="it-IT" dirty="0" smtClean="0"/>
              <a:t>.    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395288" y="5589240"/>
            <a:ext cx="856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In base 37, 1/37 = 0,1 è finito (periodo = 0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395288" y="6011996"/>
            <a:ext cx="856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In base 37-1 = 36 il periodo è 2; in base 37+1 = 38 il periodo è 1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95536" y="5014917"/>
            <a:ext cx="8748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x </a:t>
            </a:r>
            <a:r>
              <a:rPr lang="it-IT" dirty="0" smtClean="0"/>
              <a:t>+ </a:t>
            </a:r>
            <a:r>
              <a:rPr lang="it-IT" dirty="0"/>
              <a:t>y </a:t>
            </a:r>
            <a:r>
              <a:rPr lang="it-IT" dirty="0" smtClean="0"/>
              <a:t>(</a:t>
            </a:r>
            <a:r>
              <a:rPr lang="it-IT" dirty="0" err="1"/>
              <a:t>mod</a:t>
            </a:r>
            <a:r>
              <a:rPr lang="it-IT" dirty="0"/>
              <a:t> n) </a:t>
            </a:r>
            <a:r>
              <a:rPr lang="it-IT" dirty="0" smtClean="0"/>
              <a:t>= x </a:t>
            </a:r>
            <a:r>
              <a:rPr lang="it-IT" dirty="0" err="1"/>
              <a:t>mod</a:t>
            </a:r>
            <a:r>
              <a:rPr lang="it-IT" dirty="0"/>
              <a:t> n </a:t>
            </a:r>
            <a:r>
              <a:rPr lang="it-IT" dirty="0" smtClean="0"/>
              <a:t>+ </a:t>
            </a:r>
            <a:r>
              <a:rPr lang="it-IT" dirty="0"/>
              <a:t>y </a:t>
            </a:r>
            <a:r>
              <a:rPr lang="it-IT" dirty="0" err="1"/>
              <a:t>mod</a:t>
            </a:r>
            <a:r>
              <a:rPr lang="it-IT" dirty="0"/>
              <a:t> n;   </a:t>
            </a:r>
            <a:r>
              <a:rPr lang="it-IT" dirty="0" smtClean="0"/>
              <a:t> x ∙ y (</a:t>
            </a:r>
            <a:r>
              <a:rPr lang="it-IT" dirty="0" err="1" smtClean="0"/>
              <a:t>mod</a:t>
            </a:r>
            <a:r>
              <a:rPr lang="it-IT" dirty="0" smtClean="0"/>
              <a:t> n) = x </a:t>
            </a:r>
            <a:r>
              <a:rPr lang="it-IT" dirty="0" err="1" smtClean="0"/>
              <a:t>mod</a:t>
            </a:r>
            <a:r>
              <a:rPr lang="it-IT" dirty="0"/>
              <a:t> </a:t>
            </a:r>
            <a:r>
              <a:rPr lang="it-IT" dirty="0" smtClean="0"/>
              <a:t>n ∙ y </a:t>
            </a:r>
            <a:r>
              <a:rPr lang="it-IT" dirty="0" err="1" smtClean="0"/>
              <a:t>mod</a:t>
            </a:r>
            <a:r>
              <a:rPr lang="it-IT" dirty="0" smtClean="0"/>
              <a:t> n;   (x + n)</a:t>
            </a:r>
            <a:r>
              <a:rPr lang="it-IT" baseline="30000" dirty="0" smtClean="0"/>
              <a:t>k</a:t>
            </a:r>
            <a:r>
              <a:rPr lang="it-IT" dirty="0" smtClean="0"/>
              <a:t> = </a:t>
            </a:r>
            <a:r>
              <a:rPr lang="it-IT" dirty="0" err="1" smtClean="0"/>
              <a:t>x</a:t>
            </a:r>
            <a:r>
              <a:rPr lang="it-IT" baseline="30000" dirty="0" err="1" smtClean="0"/>
              <a:t>k</a:t>
            </a:r>
            <a:r>
              <a:rPr lang="it-IT" dirty="0" smtClean="0"/>
              <a:t>  </a:t>
            </a:r>
            <a:r>
              <a:rPr lang="it-IT" dirty="0" err="1" smtClean="0"/>
              <a:t>mod</a:t>
            </a:r>
            <a:r>
              <a:rPr lang="it-IT" dirty="0" smtClean="0"/>
              <a:t> n    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084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17383"/>
            <a:ext cx="5635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prstClr val="black"/>
                </a:solidFill>
              </a:rPr>
              <a:t>Lunghezza del periodo per moduli composti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395288" y="836712"/>
            <a:ext cx="3888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Se il modulo è un numero composto, </a:t>
            </a:r>
          </a:p>
          <a:p>
            <a:r>
              <a:rPr lang="it-IT" dirty="0" smtClean="0"/>
              <a:t>il GLC è finito o periodico: </a:t>
            </a:r>
          </a:p>
          <a:p>
            <a:r>
              <a:rPr lang="it-IT" dirty="0" smtClean="0"/>
              <a:t>quanto è la lunghezza del periodo?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395536" y="1918573"/>
            <a:ext cx="8748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Per controllare qualche caso e formulare congetture è utile poter fare i calcoli con il computer.      Ecco dei programmi con DERIVE.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564642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8" y="3140968"/>
            <a:ext cx="4284345" cy="178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5076056" y="3513782"/>
            <a:ext cx="3851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Estrae dalla sequenza prodotta dal GLC solo il periodo, cancellando l’eventuale antiperiodo e l’elemento ripetuto.  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4572000" y="836712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Se il denominatore è un numero composto, </a:t>
            </a:r>
          </a:p>
          <a:p>
            <a:r>
              <a:rPr lang="it-IT" dirty="0" smtClean="0"/>
              <a:t>la frazione ha numero polinomiale finito o periodico:  quanto è la lunghezza del periodo?</a:t>
            </a:r>
            <a:endParaRPr lang="it-IT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69160"/>
            <a:ext cx="6934200" cy="164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924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692696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c = 0, la sequenza è finita quando l’elemento ripetuto è 0. </a:t>
            </a:r>
          </a:p>
        </p:txBody>
      </p:sp>
      <p:sp>
        <p:nvSpPr>
          <p:cNvPr id="3" name="Rettangolo 2"/>
          <p:cNvSpPr/>
          <p:nvPr/>
        </p:nvSpPr>
        <p:spPr>
          <a:xfrm>
            <a:off x="377995" y="1268760"/>
            <a:ext cx="64175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Se c ≠ 0, la sequenza è sempre di periodo </a:t>
            </a:r>
            <a:r>
              <a:rPr lang="it-IT" dirty="0" smtClean="0"/>
              <a:t>di almeno 1 elemento:  </a:t>
            </a:r>
          </a:p>
          <a:p>
            <a:endParaRPr lang="it-IT" dirty="0"/>
          </a:p>
          <a:p>
            <a:r>
              <a:rPr lang="it-IT" dirty="0" smtClean="0"/>
              <a:t>l’elemento </a:t>
            </a:r>
            <a:r>
              <a:rPr lang="it-IT" dirty="0"/>
              <a:t>ripetuto è la soluzione dell’equazione: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/>
              <p:cNvSpPr txBox="1"/>
              <p:nvPr/>
            </p:nvSpPr>
            <p:spPr>
              <a:xfrm>
                <a:off x="377995" y="2712397"/>
                <a:ext cx="26260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it-IT" sz="2400" b="1" dirty="0"/>
                        <m:t>x</m:t>
                      </m:r>
                      <m:r>
                        <m:rPr>
                          <m:nor/>
                        </m:rPr>
                        <a:rPr lang="it-IT" sz="2400" b="1" dirty="0"/>
                        <m:t> </m:t>
                      </m:r>
                      <m:r>
                        <m:rPr>
                          <m:nor/>
                        </m:rPr>
                        <a:rPr lang="it-IT" sz="2400" b="1" dirty="0"/>
                        <m:t>b</m:t>
                      </m:r>
                      <m:r>
                        <m:rPr>
                          <m:nor/>
                        </m:rPr>
                        <a:rPr lang="it-IT" sz="2400" b="1" dirty="0"/>
                        <m:t> + </m:t>
                      </m:r>
                      <m:r>
                        <m:rPr>
                          <m:nor/>
                        </m:rPr>
                        <a:rPr lang="it-IT" sz="2400" b="1" dirty="0"/>
                        <m:t>c</m:t>
                      </m:r>
                      <m:r>
                        <m:rPr>
                          <m:nor/>
                        </m:rPr>
                        <a:rPr lang="it-IT" sz="2400" b="1" dirty="0"/>
                        <m:t> = </m:t>
                      </m:r>
                      <m:r>
                        <m:rPr>
                          <m:nor/>
                        </m:rPr>
                        <a:rPr lang="it-IT" sz="2400" b="1" dirty="0"/>
                        <m:t>x</m:t>
                      </m:r>
                      <m:r>
                        <m:rPr>
                          <m:nor/>
                        </m:rPr>
                        <a:rPr lang="it-IT" sz="2400" b="1" dirty="0"/>
                        <m:t>  (</m:t>
                      </m:r>
                      <m:r>
                        <m:rPr>
                          <m:nor/>
                        </m:rPr>
                        <a:rPr lang="it-IT" sz="2400" b="1" dirty="0"/>
                        <m:t>mod</m:t>
                      </m:r>
                      <m:r>
                        <m:rPr>
                          <m:nor/>
                        </m:rPr>
                        <a:rPr lang="it-IT" sz="2400" b="1" dirty="0"/>
                        <m:t> </m:t>
                      </m:r>
                      <m:r>
                        <m:rPr>
                          <m:nor/>
                        </m:rPr>
                        <a:rPr lang="it-IT" sz="2400" b="1" dirty="0"/>
                        <m:t>n</m:t>
                      </m:r>
                      <m:r>
                        <m:rPr>
                          <m:nor/>
                        </m:rPr>
                        <a:rPr lang="it-IT" sz="2400" b="1" dirty="0"/>
                        <m:t>)</m:t>
                      </m:r>
                    </m:oMath>
                  </m:oMathPara>
                </a14:m>
                <a:endParaRPr lang="it-IT" sz="2400" b="1" dirty="0"/>
              </a:p>
            </p:txBody>
          </p:sp>
        </mc:Choice>
        <mc:Fallback xmlns="">
          <p:sp>
            <p:nvSpPr>
              <p:cNvPr id="4" name="CasellaDiTes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5" y="2712397"/>
                <a:ext cx="2626040" cy="461665"/>
              </a:xfrm>
              <a:prstGeom prst="rect">
                <a:avLst/>
              </a:prstGeom>
              <a:blipFill rotWithShape="1">
                <a:blip r:embed="rId2"/>
                <a:stretch>
                  <a:fillRect r="-232" b="-1315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4351850" y="2554784"/>
                <a:ext cx="2740430" cy="7302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it-IT" sz="2400" b="1" dirty="0" smtClean="0"/>
                        <m:t>x</m:t>
                      </m:r>
                      <m:r>
                        <m:rPr>
                          <m:nor/>
                        </m:rPr>
                        <a:rPr lang="it-IT" sz="2400" b="1" dirty="0" smtClean="0"/>
                        <m:t> = </m:t>
                      </m:r>
                      <m:f>
                        <m:fPr>
                          <m:ctrlPr>
                            <a:rPr lang="it-IT" sz="2400" b="1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sz="2400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it-IT" sz="2400" b="1" i="1" dirty="0" smtClean="0"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it-IT" sz="2400" b="1" i="1" dirty="0" smtClean="0">
                              <a:latin typeface="Cambria Math"/>
                            </a:rPr>
                            <m:t>𝒃</m:t>
                          </m:r>
                          <m:r>
                            <a:rPr lang="it-IT" sz="2400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it-IT" sz="2400" b="1" i="1" dirty="0" smtClean="0"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m:rPr>
                          <m:nor/>
                        </m:rPr>
                        <a:rPr lang="it-IT" sz="2400" b="1" dirty="0"/>
                        <m:t>   (</m:t>
                      </m:r>
                      <m:r>
                        <m:rPr>
                          <m:nor/>
                        </m:rPr>
                        <a:rPr lang="it-IT" sz="2400" b="1" dirty="0"/>
                        <m:t>mod</m:t>
                      </m:r>
                      <m:r>
                        <m:rPr>
                          <m:nor/>
                        </m:rPr>
                        <a:rPr lang="it-IT" sz="2400" b="1" dirty="0"/>
                        <m:t> </m:t>
                      </m:r>
                      <m:r>
                        <m:rPr>
                          <m:nor/>
                        </m:rPr>
                        <a:rPr lang="it-IT" sz="2400" b="1" dirty="0"/>
                        <m:t>n</m:t>
                      </m:r>
                      <m:r>
                        <m:rPr>
                          <m:nor/>
                        </m:rPr>
                        <a:rPr lang="it-IT" sz="2400" b="1" dirty="0"/>
                        <m:t>)</m:t>
                      </m:r>
                    </m:oMath>
                  </m:oMathPara>
                </a14:m>
                <a:endParaRPr lang="it-IT" sz="2400" b="1" dirty="0"/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1850" y="2554784"/>
                <a:ext cx="2740430" cy="7302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asellaDiTesto 5"/>
          <p:cNvSpPr txBox="1"/>
          <p:nvPr/>
        </p:nvSpPr>
        <p:spPr>
          <a:xfrm>
            <a:off x="377994" y="3995772"/>
            <a:ext cx="418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Cosa significa  </a:t>
            </a:r>
            <a:r>
              <a:rPr lang="it-IT" sz="2400" b="1" dirty="0" smtClean="0"/>
              <a:t>– c  </a:t>
            </a:r>
            <a:r>
              <a:rPr lang="it-IT" dirty="0" smtClean="0"/>
              <a:t>in modulo n?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395536" y="4787860"/>
            <a:ext cx="8539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Quando si può dividere </a:t>
            </a:r>
            <a:r>
              <a:rPr lang="it-IT" dirty="0" smtClean="0"/>
              <a:t>per   </a:t>
            </a:r>
            <a:r>
              <a:rPr lang="it-IT" sz="2400" b="1" dirty="0" smtClean="0"/>
              <a:t>b-1</a:t>
            </a:r>
            <a:r>
              <a:rPr lang="it-IT" dirty="0" smtClean="0"/>
              <a:t>   (esiste il reciproco di … e come si calcola) in </a:t>
            </a:r>
            <a:r>
              <a:rPr lang="it-IT" dirty="0"/>
              <a:t>modulo </a:t>
            </a:r>
            <a:r>
              <a:rPr lang="it-IT" dirty="0" smtClean="0"/>
              <a:t>n?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166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45757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248472" y="692696"/>
            <a:ext cx="4860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base 10,   1/40 è finito con 3 elementi  di antiperiodo se l’incremento è 0.</a:t>
            </a:r>
            <a:endParaRPr lang="it-IT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9" y="1700808"/>
            <a:ext cx="32099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4248472" y="1675253"/>
            <a:ext cx="4860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l’incremento è 1, viene un antiperiodo di 2 elementi c’è un periodo da un termine:</a:t>
            </a:r>
          </a:p>
          <a:p>
            <a:r>
              <a:rPr lang="it-IT" dirty="0"/>
              <a:t> </a:t>
            </a:r>
            <a:r>
              <a:rPr lang="it-IT" sz="2400" b="1" dirty="0" smtClean="0"/>
              <a:t>31</a:t>
            </a:r>
            <a:r>
              <a:rPr lang="it-IT" dirty="0" smtClean="0"/>
              <a:t> x 10 + 1 = 311 = 40 x 7 + </a:t>
            </a:r>
            <a:r>
              <a:rPr lang="it-IT" sz="2400" b="1" dirty="0"/>
              <a:t>31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35337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248472" y="3573016"/>
            <a:ext cx="4860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lunghezza dell’antiperiodo dipende dall’incremento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22173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4067944" y="260648"/>
            <a:ext cx="5076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Mostra graficamente la sequenza del periodo come punti sul piano cartesiano nell’intervallo [0,1] x [0,1] </a:t>
            </a:r>
            <a:endParaRPr lang="it-IT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14" y="260648"/>
            <a:ext cx="33718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" y="2353394"/>
            <a:ext cx="441960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53394"/>
            <a:ext cx="443865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5496" y="161950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PPERIODO(37 37,513,0,1)</a:t>
            </a:r>
            <a:br>
              <a:rPr lang="it-IT" dirty="0" smtClean="0"/>
            </a:br>
            <a:r>
              <a:rPr lang="it-IT" dirty="0" smtClean="0"/>
              <a:t>36 37 = 1332 punti distribuiti uniformemente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860032" y="1589597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Con le coppie di termini successivi nella sequenza, la distribuzione si ‘organizza’ …</a:t>
            </a:r>
            <a:endParaRPr lang="it-I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94123"/>
            <a:ext cx="3028950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Connettore 2 7"/>
          <p:cNvCxnSpPr/>
          <p:nvPr/>
        </p:nvCxnSpPr>
        <p:spPr>
          <a:xfrm>
            <a:off x="3923928" y="1484610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1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27448"/>
            <a:ext cx="550926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60" y="463024"/>
            <a:ext cx="845820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73360" y="836712"/>
            <a:ext cx="8519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funzione CONTAPERIODO mostra la lunghezza del periodo di un modulo </a:t>
            </a:r>
            <a:r>
              <a:rPr lang="it-IT" sz="2400" b="1" dirty="0" smtClean="0"/>
              <a:t>n</a:t>
            </a:r>
            <a:r>
              <a:rPr lang="it-IT" dirty="0" smtClean="0"/>
              <a:t>, per un incremento </a:t>
            </a:r>
            <a:r>
              <a:rPr lang="it-IT" sz="2400" b="1" dirty="0"/>
              <a:t>c</a:t>
            </a:r>
            <a:r>
              <a:rPr lang="it-IT" dirty="0" smtClean="0"/>
              <a:t> ed un seme </a:t>
            </a:r>
            <a:r>
              <a:rPr lang="it-IT" sz="2400" b="1" dirty="0"/>
              <a:t>m</a:t>
            </a:r>
            <a:r>
              <a:rPr lang="it-IT" dirty="0" smtClean="0"/>
              <a:t>, per tutti i moltiplicatori </a:t>
            </a:r>
            <a:r>
              <a:rPr lang="it-IT" sz="2400" b="1" dirty="0"/>
              <a:t>b</a:t>
            </a:r>
            <a:r>
              <a:rPr lang="it-IT" dirty="0" smtClean="0"/>
              <a:t> da 2 a un dato </a:t>
            </a:r>
            <a:r>
              <a:rPr lang="it-IT" sz="2400" b="1" dirty="0"/>
              <a:t>k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177281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CONTAPERIODO (49,0,1,50)       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-5447" y="2204864"/>
            <a:ext cx="3888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dei periodi è, a sua volta, periodica di 49 termini: da 2 a 50.</a:t>
            </a:r>
            <a:br>
              <a:rPr lang="it-IT" dirty="0" smtClean="0"/>
            </a:br>
            <a:endParaRPr lang="it-IT" dirty="0" smtClean="0"/>
          </a:p>
          <a:p>
            <a:r>
              <a:rPr lang="it-IT" dirty="0" smtClean="0"/>
              <a:t>2013</a:t>
            </a:r>
            <a:r>
              <a:rPr lang="it-IT" baseline="30000" dirty="0" smtClean="0"/>
              <a:t>2013</a:t>
            </a:r>
            <a:r>
              <a:rPr lang="it-IT" dirty="0" smtClean="0"/>
              <a:t> (</a:t>
            </a:r>
            <a:r>
              <a:rPr lang="it-IT" dirty="0" err="1" smtClean="0"/>
              <a:t>mod</a:t>
            </a:r>
            <a:r>
              <a:rPr lang="it-IT" dirty="0" smtClean="0"/>
              <a:t> 49) =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8201" y="3606115"/>
            <a:ext cx="3627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n = 49 = 7</a:t>
            </a:r>
            <a:r>
              <a:rPr lang="it-IT" sz="2400" baseline="30000" dirty="0" smtClean="0"/>
              <a:t>2</a:t>
            </a:r>
            <a:r>
              <a:rPr lang="it-IT" dirty="0" smtClean="0"/>
              <a:t>: la sequenza è finita nelle basi multiple di </a:t>
            </a:r>
            <a:r>
              <a:rPr lang="it-IT" sz="2400" dirty="0" smtClean="0"/>
              <a:t>7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916033" y="3024248"/>
            <a:ext cx="1822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4</a:t>
            </a:r>
            <a:r>
              <a:rPr lang="it-IT" baseline="30000" dirty="0"/>
              <a:t>39</a:t>
            </a:r>
            <a:r>
              <a:rPr lang="it-IT" dirty="0"/>
              <a:t> (</a:t>
            </a:r>
            <a:r>
              <a:rPr lang="it-IT" dirty="0" err="1"/>
              <a:t>mod</a:t>
            </a:r>
            <a:r>
              <a:rPr lang="it-IT" dirty="0"/>
              <a:t> 49) = 36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8201" y="4470211"/>
            <a:ext cx="362769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n = 7</a:t>
            </a:r>
            <a:r>
              <a:rPr lang="it-IT" sz="2400" baseline="30000" dirty="0" smtClean="0">
                <a:solidFill>
                  <a:prstClr val="black"/>
                </a:solidFill>
              </a:rPr>
              <a:t>2</a:t>
            </a:r>
            <a:r>
              <a:rPr lang="it-IT" dirty="0" smtClean="0"/>
              <a:t>, 7 è un numero primo:  </a:t>
            </a:r>
            <a:br>
              <a:rPr lang="it-IT" dirty="0" smtClean="0"/>
            </a:br>
            <a:r>
              <a:rPr lang="it-IT" dirty="0" smtClean="0"/>
              <a:t>il periodo massimo di 1/49 è </a:t>
            </a:r>
            <a:br>
              <a:rPr lang="it-IT" dirty="0" smtClean="0"/>
            </a:br>
            <a:r>
              <a:rPr lang="it-IT" dirty="0" smtClean="0"/>
              <a:t>(7-1) 7 = 42; gli altri periodi sono sottomultipli di 42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21848" y="5919663"/>
            <a:ext cx="9014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n = 49 = 7</a:t>
            </a:r>
            <a:r>
              <a:rPr lang="it-IT" sz="2400" baseline="30000" dirty="0" smtClean="0"/>
              <a:t>2</a:t>
            </a:r>
            <a:r>
              <a:rPr lang="it-IT" dirty="0" smtClean="0"/>
              <a:t>: per ogni base </a:t>
            </a:r>
            <a:r>
              <a:rPr lang="it-IT" sz="2400" dirty="0" smtClean="0"/>
              <a:t>b</a:t>
            </a:r>
            <a:r>
              <a:rPr lang="it-IT" dirty="0" smtClean="0"/>
              <a:t> si ha   </a:t>
            </a:r>
            <a:r>
              <a:rPr lang="it-IT" sz="2400" dirty="0" smtClean="0"/>
              <a:t>b</a:t>
            </a:r>
            <a:r>
              <a:rPr lang="it-IT" sz="2400" baseline="30000" dirty="0" smtClean="0"/>
              <a:t>42 </a:t>
            </a:r>
            <a:r>
              <a:rPr lang="it-IT" sz="2400" dirty="0" smtClean="0"/>
              <a:t>≡ 1  (</a:t>
            </a:r>
            <a:r>
              <a:rPr lang="it-IT" sz="2400" dirty="0" err="1" smtClean="0"/>
              <a:t>mod</a:t>
            </a:r>
            <a:r>
              <a:rPr lang="it-IT" sz="2400" dirty="0" smtClean="0"/>
              <a:t> 49)    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21754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923020" cy="3405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395536" y="30971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CONTAPERIODO (81,0,1,82)       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95536" y="4254187"/>
            <a:ext cx="9073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 periodi, nelle diverse basi, hanno lunghezze:   </a:t>
            </a:r>
            <a:r>
              <a:rPr lang="it-IT" sz="2400" dirty="0" smtClean="0"/>
              <a:t>81 = 3</a:t>
            </a:r>
            <a:r>
              <a:rPr lang="it-IT" sz="2400" baseline="30000" dirty="0" smtClean="0"/>
              <a:t>4</a:t>
            </a:r>
            <a:r>
              <a:rPr lang="it-IT" sz="2400" dirty="0" smtClean="0"/>
              <a:t>→ (3-1) 3</a:t>
            </a:r>
            <a:r>
              <a:rPr lang="it-IT" sz="2400" baseline="30000" dirty="0" smtClean="0"/>
              <a:t>3</a:t>
            </a:r>
            <a:r>
              <a:rPr lang="it-IT" sz="2400" dirty="0" smtClean="0"/>
              <a:t> = 54</a:t>
            </a:r>
            <a:r>
              <a:rPr lang="it-IT" dirty="0" smtClean="0"/>
              <a:t>  e sottomultipli:</a:t>
            </a:r>
            <a:br>
              <a:rPr lang="it-IT" dirty="0" smtClean="0"/>
            </a:br>
            <a:r>
              <a:rPr lang="it-IT" b="1" dirty="0" smtClean="0"/>
              <a:t>3 è primo</a:t>
            </a:r>
            <a:r>
              <a:rPr lang="it-IT" dirty="0" smtClean="0"/>
              <a:t>,  per ogni base,  </a:t>
            </a:r>
            <a:r>
              <a:rPr lang="it-IT" sz="2400" dirty="0" smtClean="0"/>
              <a:t>b</a:t>
            </a:r>
            <a:r>
              <a:rPr lang="it-IT" sz="2400" baseline="30000" dirty="0" smtClean="0"/>
              <a:t>54</a:t>
            </a:r>
            <a:r>
              <a:rPr lang="it-IT" sz="2400" dirty="0" smtClean="0"/>
              <a:t> ≡ 1 (</a:t>
            </a:r>
            <a:r>
              <a:rPr lang="it-IT" sz="2400" dirty="0" err="1" smtClean="0"/>
              <a:t>mod</a:t>
            </a:r>
            <a:r>
              <a:rPr lang="it-IT" sz="2400" dirty="0" smtClean="0"/>
              <a:t> 81)</a:t>
            </a:r>
            <a:r>
              <a:rPr lang="it-IT" dirty="0" smtClean="0"/>
              <a:t> purché la base non sia multiplo di 3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sellaDiTesto 6"/>
              <p:cNvSpPr txBox="1"/>
              <p:nvPr/>
            </p:nvSpPr>
            <p:spPr>
              <a:xfrm>
                <a:off x="395536" y="5496080"/>
                <a:ext cx="9073008" cy="525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Per</a:t>
                </a:r>
                <a:r>
                  <a:rPr lang="it-IT" sz="2400" dirty="0" smtClean="0"/>
                  <a:t> n </a:t>
                </a:r>
                <a:r>
                  <a:rPr lang="it-IT" dirty="0" smtClean="0"/>
                  <a:t>numero primo,  per ogni base </a:t>
                </a:r>
                <a:r>
                  <a:rPr lang="it-IT" dirty="0" err="1" smtClean="0"/>
                  <a:t>coprima</a:t>
                </a:r>
                <a:r>
                  <a:rPr lang="it-IT" dirty="0" smtClean="0"/>
                  <a:t> con n,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t-IT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it-IT" sz="2400" b="1" i="1" smtClean="0">
                            <a:latin typeface="Cambria Math"/>
                          </a:rPr>
                          <m:t>𝒃</m:t>
                        </m:r>
                      </m:e>
                      <m:sup>
                        <m:sSup>
                          <m:sSupPr>
                            <m:ctrlPr>
                              <a:rPr lang="it-IT" sz="2400" b="1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it-IT" sz="2400" b="1" i="1">
                                <a:latin typeface="Cambria Math"/>
                              </a:rPr>
                              <m:t>(</m:t>
                            </m:r>
                            <m:r>
                              <a:rPr lang="it-IT" sz="2400" b="1" i="1">
                                <a:latin typeface="Cambria Math"/>
                              </a:rPr>
                              <m:t>𝒏</m:t>
                            </m:r>
                            <m:r>
                              <a:rPr lang="it-IT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it-IT" sz="2400" b="1" i="1">
                                <a:latin typeface="Cambria Math"/>
                              </a:rPr>
                              <m:t>𝟏</m:t>
                            </m:r>
                            <m:r>
                              <a:rPr lang="it-IT" sz="2400" b="1" i="1">
                                <a:latin typeface="Cambria Math"/>
                              </a:rPr>
                              <m:t>)</m:t>
                            </m:r>
                            <m:r>
                              <a:rPr lang="it-IT" sz="2400" b="1" i="1" smtClean="0">
                                <a:latin typeface="Cambria Math"/>
                              </a:rPr>
                              <m:t>𝒏</m:t>
                            </m:r>
                          </m:e>
                          <m:sup>
                            <m:r>
                              <a:rPr lang="it-IT" sz="2400" b="1" i="1" smtClean="0">
                                <a:latin typeface="Cambria Math"/>
                              </a:rPr>
                              <m:t>𝒑</m:t>
                            </m:r>
                            <m:r>
                              <a:rPr lang="it-IT" sz="2400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it-IT" sz="2400" b="1" i="1" smtClean="0">
                                <a:latin typeface="Cambria Math"/>
                              </a:rPr>
                              <m:t>𝟏</m:t>
                            </m:r>
                          </m:sup>
                        </m:sSup>
                      </m:sup>
                    </m:sSup>
                    <m:r>
                      <a:rPr lang="it-IT" sz="2400" b="1" i="1" smtClean="0">
                        <a:latin typeface="Cambria Math"/>
                        <a:ea typeface="Cambria Math"/>
                      </a:rPr>
                      <m:t>≡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𝟏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 (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𝒎𝒐𝒅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 </m:t>
                    </m:r>
                    <m:sSup>
                      <m:sSupPr>
                        <m:ctrlPr>
                          <a:rPr lang="it-IT" sz="2400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it-IT" sz="2400" b="1" i="1" smtClean="0">
                            <a:latin typeface="Cambria Math"/>
                            <a:ea typeface="Cambria Math"/>
                          </a:rPr>
                          <m:t>𝒏</m:t>
                        </m:r>
                      </m:e>
                      <m:sup>
                        <m:r>
                          <a:rPr lang="it-IT" sz="2400" b="1" i="1" smtClean="0">
                            <a:latin typeface="Cambria Math"/>
                            <a:ea typeface="Cambria Math"/>
                          </a:rPr>
                          <m:t>𝒑</m:t>
                        </m:r>
                      </m:sup>
                    </m:sSup>
                    <m:r>
                      <a:rPr lang="it-IT" sz="2400" b="1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it-IT" sz="2400" b="1" dirty="0" smtClean="0"/>
                  <a:t> </a:t>
                </a:r>
                <a:endParaRPr lang="it-IT" sz="2400" b="1" dirty="0"/>
              </a:p>
            </p:txBody>
          </p:sp>
        </mc:Choice>
        <mc:Fallback xmlns="">
          <p:sp>
            <p:nvSpPr>
              <p:cNvPr id="7" name="CasellaDiTes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496080"/>
                <a:ext cx="9073008" cy="525208"/>
              </a:xfrm>
              <a:prstGeom prst="rect">
                <a:avLst/>
              </a:prstGeom>
              <a:blipFill rotWithShape="1">
                <a:blip r:embed="rId3"/>
                <a:stretch>
                  <a:fillRect l="-605" b="-2674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636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288" y="215936"/>
            <a:ext cx="86414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Sequenze di numeri casuali: </a:t>
            </a:r>
            <a:br>
              <a:rPr lang="it-IT" sz="2400" dirty="0" smtClean="0"/>
            </a:br>
            <a:r>
              <a:rPr lang="it-IT" dirty="0" smtClean="0"/>
              <a:t>si dicono pseudocasuali se generate con un algoritmo.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1268760"/>
            <a:ext cx="9001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Sequenze di numeri ‘a caso’ (pseudocasuali quando calcolate al computer) sono necessarie </a:t>
            </a:r>
            <a:br>
              <a:rPr lang="it-IT" dirty="0" smtClean="0"/>
            </a:br>
            <a:r>
              <a:rPr lang="it-IT" dirty="0" smtClean="0"/>
              <a:t>per simulazioni o per i giochi al computer; queste sequenze devono rispettare alcuni requisiti: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395536" y="2276872"/>
                <a:ext cx="8641208" cy="785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§"/>
                </a:pPr>
                <a:r>
                  <a:rPr lang="it-IT" dirty="0" smtClean="0"/>
                  <a:t>I numeri della sequenza (S) devono essere distribuiti in modo uniforme:</a:t>
                </a:r>
                <a:br>
                  <a:rPr lang="it-IT" dirty="0" smtClean="0"/>
                </a:br>
                <a:r>
                  <a:rPr lang="it-IT" dirty="0" smtClean="0"/>
                  <a:t>se m= </a:t>
                </a:r>
                <a:r>
                  <a:rPr lang="it-IT" dirty="0" err="1" smtClean="0"/>
                  <a:t>min</a:t>
                </a:r>
                <a:r>
                  <a:rPr lang="it-IT" dirty="0" smtClean="0"/>
                  <a:t>(S), n=</a:t>
                </a:r>
                <a:r>
                  <a:rPr lang="it-IT" dirty="0" err="1" smtClean="0"/>
                  <a:t>max</a:t>
                </a:r>
                <a:r>
                  <a:rPr lang="it-IT" dirty="0" smtClean="0"/>
                  <a:t>(S);  per ogni i, m ≤ i ≤ n, la frequenza di i deve essere f(i) </a:t>
                </a:r>
                <a14:m>
                  <m:oMath xmlns:m="http://schemas.openxmlformats.org/officeDocument/2006/math">
                    <m:r>
                      <a:rPr lang="it-IT" i="1" smtClean="0">
                        <a:latin typeface="Cambria Math"/>
                        <a:ea typeface="Cambria Math"/>
                      </a:rPr>
                      <m:t>≅</m:t>
                    </m:r>
                    <m:f>
                      <m:fPr>
                        <m:ctrlPr>
                          <a:rPr lang="it-IT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it-IT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it-IT" b="0" i="1" smtClean="0">
                            <a:latin typeface="Cambria Math"/>
                          </a:rPr>
                          <m:t>𝑛</m:t>
                        </m:r>
                        <m:r>
                          <a:rPr lang="it-IT" b="0" i="1" smtClean="0">
                            <a:latin typeface="Cambria Math"/>
                          </a:rPr>
                          <m:t>−</m:t>
                        </m:r>
                        <m:r>
                          <a:rPr lang="it-IT" b="0" i="1" smtClean="0">
                            <a:latin typeface="Cambria Math"/>
                          </a:rPr>
                          <m:t>𝑚</m:t>
                        </m:r>
                        <m:r>
                          <a:rPr lang="it-IT" b="0" i="1" smtClean="0"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it-IT" dirty="0" smtClean="0"/>
                  <a:t> </a:t>
                </a:r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276872"/>
                <a:ext cx="8641208" cy="785536"/>
              </a:xfrm>
              <a:prstGeom prst="rect">
                <a:avLst/>
              </a:prstGeom>
              <a:blipFill rotWithShape="1">
                <a:blip r:embed="rId2"/>
                <a:stretch>
                  <a:fillRect l="-494" t="-3906" b="-234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asellaDiTesto 5"/>
          <p:cNvSpPr txBox="1"/>
          <p:nvPr/>
        </p:nvSpPr>
        <p:spPr>
          <a:xfrm>
            <a:off x="395536" y="3284984"/>
            <a:ext cx="8641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 smtClean="0"/>
              <a:t>Non ci deve essere ‘correlazione’ tra un elemento della sequenza e il suo successivo:</a:t>
            </a:r>
            <a:br>
              <a:rPr lang="it-IT" dirty="0" smtClean="0"/>
            </a:br>
            <a:r>
              <a:rPr lang="it-IT" dirty="0" smtClean="0"/>
              <a:t>le coppie (s</a:t>
            </a:r>
            <a:r>
              <a:rPr lang="it-IT" baseline="-25000" dirty="0" smtClean="0"/>
              <a:t>i</a:t>
            </a:r>
            <a:r>
              <a:rPr lang="it-IT" dirty="0" smtClean="0"/>
              <a:t>,s</a:t>
            </a:r>
            <a:r>
              <a:rPr lang="it-IT" baseline="-25000" dirty="0" smtClean="0"/>
              <a:t>i+1</a:t>
            </a:r>
            <a:r>
              <a:rPr lang="it-IT" dirty="0" smtClean="0"/>
              <a:t>), con m </a:t>
            </a:r>
            <a:r>
              <a:rPr lang="it-IT" dirty="0"/>
              <a:t>≤ i </a:t>
            </a:r>
            <a:r>
              <a:rPr lang="it-IT" dirty="0" smtClean="0"/>
              <a:t>&lt; n, devono essere distribuite in modo ‘uniforme’ in S x S.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395536" y="4292222"/>
            <a:ext cx="864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dirty="0" smtClean="0"/>
              <a:t>Non ci deve essere ‘regolarità’ evidente nella sequenza.  In particolare, se la sequenza è periodica, il periodo deve essere ‘molto’ più lungo della parte della sequenza che si utilizza.</a:t>
            </a:r>
          </a:p>
        </p:txBody>
      </p:sp>
    </p:spTree>
    <p:extLst>
      <p:ext uri="{BB962C8B-B14F-4D97-AF65-F5344CB8AC3E}">
        <p14:creationId xmlns:p14="http://schemas.microsoft.com/office/powerpoint/2010/main" val="164784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752"/>
            <a:ext cx="8412480" cy="258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95536" y="225372"/>
            <a:ext cx="4208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prstClr val="black"/>
                </a:solidFill>
              </a:rPr>
              <a:t>n = p x q, con p e q numeri primi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395288" y="764704"/>
            <a:ext cx="48862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</a:rPr>
              <a:t>CONTAPERIODO </a:t>
            </a:r>
            <a:r>
              <a:rPr lang="it-IT" dirty="0" smtClean="0">
                <a:solidFill>
                  <a:prstClr val="black"/>
                </a:solidFill>
              </a:rPr>
              <a:t>(77,0,1,78)		</a:t>
            </a:r>
            <a:r>
              <a:rPr lang="it-IT" sz="2400" dirty="0" smtClean="0">
                <a:solidFill>
                  <a:prstClr val="black"/>
                </a:solidFill>
              </a:rPr>
              <a:t>n </a:t>
            </a:r>
            <a:r>
              <a:rPr lang="it-IT" dirty="0" smtClean="0">
                <a:solidFill>
                  <a:prstClr val="black"/>
                </a:solidFill>
              </a:rPr>
              <a:t>= 7 x 11 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7" y="3789040"/>
            <a:ext cx="8568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1/77 è finita (periodo=0) solo per la base 7 x 11 = 77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395536" y="4221088"/>
            <a:ext cx="8568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lunghezza del periodo massimo è    mcm (7-1, 11-1) = 30.  Le lunghezze dei periodi in altre basi sono sottomultipli di 30.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sellaDiTesto 7"/>
              <p:cNvSpPr txBox="1"/>
              <p:nvPr/>
            </p:nvSpPr>
            <p:spPr>
              <a:xfrm>
                <a:off x="383463" y="4869160"/>
                <a:ext cx="8581025" cy="1123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Per</a:t>
                </a:r>
                <a:r>
                  <a:rPr lang="it-IT" sz="2400" dirty="0" smtClean="0"/>
                  <a:t> n = p x q,  p e q </a:t>
                </a:r>
                <a:r>
                  <a:rPr lang="it-IT" dirty="0" smtClean="0"/>
                  <a:t>numeri primi,  per ogni base b </a:t>
                </a:r>
                <a:r>
                  <a:rPr lang="it-IT" dirty="0" err="1" smtClean="0"/>
                  <a:t>coprima</a:t>
                </a:r>
                <a:r>
                  <a:rPr lang="it-IT" dirty="0" smtClean="0"/>
                  <a:t> con </a:t>
                </a:r>
                <a:r>
                  <a:rPr lang="it-IT" sz="2400" b="1" dirty="0" smtClean="0"/>
                  <a:t>n</a:t>
                </a:r>
                <a:r>
                  <a:rPr lang="it-IT" dirty="0"/>
                  <a:t> </a:t>
                </a:r>
                <a:r>
                  <a:rPr lang="it-IT" dirty="0" smtClean="0"/>
                  <a:t>(se la base è un multiplo sia di p x q, 1/n è finito, altrimenti c’è un antiperiodo …)</a:t>
                </a:r>
              </a:p>
              <a:p>
                <a:r>
                  <a:rPr lang="it-IT" dirty="0" smtClean="0"/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t-IT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it-IT" sz="2400" b="1" i="1" smtClean="0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it-IT" sz="2400" b="1" i="1">
                            <a:latin typeface="Cambria Math"/>
                          </a:rPr>
                          <m:t>(</m:t>
                        </m:r>
                        <m:r>
                          <a:rPr lang="it-IT" sz="2400" b="1" i="1">
                            <a:latin typeface="Cambria Math"/>
                          </a:rPr>
                          <m:t>𝒑</m:t>
                        </m:r>
                        <m:r>
                          <a:rPr lang="it-IT" sz="2400" b="1" i="1">
                            <a:latin typeface="Cambria Math"/>
                          </a:rPr>
                          <m:t>−</m:t>
                        </m:r>
                        <m:r>
                          <a:rPr lang="it-IT" sz="2400" b="1" i="1">
                            <a:latin typeface="Cambria Math"/>
                          </a:rPr>
                          <m:t>𝟏</m:t>
                        </m:r>
                        <m:r>
                          <a:rPr lang="it-IT" sz="2400" b="1" i="1">
                            <a:latin typeface="Cambria Math"/>
                          </a:rPr>
                          <m:t>)(</m:t>
                        </m:r>
                        <m:r>
                          <a:rPr lang="it-IT" sz="2400" b="1" i="1" smtClean="0">
                            <a:latin typeface="Cambria Math"/>
                          </a:rPr>
                          <m:t>𝒒</m:t>
                        </m:r>
                        <m:r>
                          <a:rPr lang="it-IT" sz="2400" b="1" i="1" smtClean="0">
                            <a:latin typeface="Cambria Math"/>
                          </a:rPr>
                          <m:t>−</m:t>
                        </m:r>
                        <m:r>
                          <a:rPr lang="it-IT" sz="2400" b="1" i="1" smtClean="0">
                            <a:latin typeface="Cambria Math"/>
                          </a:rPr>
                          <m:t>𝟏</m:t>
                        </m:r>
                        <m:r>
                          <a:rPr lang="it-IT" sz="2400" b="1" i="1" smtClean="0"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it-IT" sz="2400" b="1" i="1" smtClean="0">
                        <a:latin typeface="Cambria Math"/>
                        <a:ea typeface="Cambria Math"/>
                      </a:rPr>
                      <m:t>≡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𝟏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 (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𝒎𝒐𝒅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𝒏</m:t>
                    </m:r>
                    <m:r>
                      <a:rPr lang="it-IT" sz="2400" b="1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it-IT" dirty="0" smtClean="0"/>
                  <a:t> ,  (p-1)(q-1) è un multiplo di mcm (p-1,q-1)</a:t>
                </a:r>
                <a:endParaRPr lang="it-IT" dirty="0"/>
              </a:p>
            </p:txBody>
          </p:sp>
        </mc:Choice>
        <mc:Fallback xmlns="">
          <p:sp>
            <p:nvSpPr>
              <p:cNvPr id="8" name="CasellaDiTes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63" y="4869160"/>
                <a:ext cx="8581025" cy="1123321"/>
              </a:xfrm>
              <a:prstGeom prst="rect">
                <a:avLst/>
              </a:prstGeom>
              <a:blipFill rotWithShape="1">
                <a:blip r:embed="rId3"/>
                <a:stretch>
                  <a:fillRect l="-639" t="-4348" b="-706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383463" y="6084004"/>
                <a:ext cx="85810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b="1" dirty="0" smtClean="0"/>
                  <a:t>23</a:t>
                </a:r>
                <a:r>
                  <a:rPr lang="it-IT" b="1" baseline="30000" dirty="0" smtClean="0"/>
                  <a:t>3</a:t>
                </a:r>
                <a:r>
                  <a:rPr lang="it-IT" b="1" dirty="0" smtClean="0"/>
                  <a:t> = 12167 = 77 x 158 +1</a:t>
                </a:r>
                <a14:m>
                  <m:oMath xmlns:m="http://schemas.openxmlformats.org/officeDocument/2006/math">
                    <m:r>
                      <a:rPr lang="it-IT" b="1" i="1">
                        <a:latin typeface="Cambria Math"/>
                        <a:ea typeface="Cambria Math"/>
                      </a:rPr>
                      <m:t>≡</m:t>
                    </m:r>
                    <m:r>
                      <a:rPr lang="it-IT" b="1" i="1" smtClean="0">
                        <a:latin typeface="Cambria Math"/>
                        <a:ea typeface="Cambria Math"/>
                      </a:rPr>
                      <m:t>𝟏</m:t>
                    </m:r>
                    <m:r>
                      <a:rPr lang="it-IT" b="1" i="1" smtClean="0">
                        <a:latin typeface="Cambria Math"/>
                        <a:ea typeface="Cambria Math"/>
                      </a:rPr>
                      <m:t> </m:t>
                    </m:r>
                    <m:d>
                      <m:dPr>
                        <m:ctrlPr>
                          <a:rPr lang="it-IT" b="1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it-IT" b="1" i="1" smtClean="0">
                            <a:latin typeface="Cambria Math"/>
                            <a:ea typeface="Cambria Math"/>
                          </a:rPr>
                          <m:t>𝒎𝒐𝒅</m:t>
                        </m:r>
                        <m:r>
                          <a:rPr lang="it-IT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it-IT" b="1" i="1" smtClean="0">
                            <a:latin typeface="Cambria Math"/>
                            <a:ea typeface="Cambria Math"/>
                          </a:rPr>
                          <m:t>𝟕𝟕</m:t>
                        </m:r>
                      </m:e>
                    </m:d>
                  </m:oMath>
                </a14:m>
                <a:r>
                  <a:rPr lang="it-IT" b="1" dirty="0" smtClean="0"/>
                  <a:t>  </a:t>
                </a:r>
                <a:r>
                  <a:rPr lang="it-IT" b="1" dirty="0" smtClean="0">
                    <a:sym typeface="Wingdings" pitchFamily="2" charset="2"/>
                  </a:rPr>
                  <a:t>  23</a:t>
                </a:r>
                <a:r>
                  <a:rPr lang="it-IT" b="1" baseline="30000" dirty="0" smtClean="0">
                    <a:sym typeface="Wingdings" pitchFamily="2" charset="2"/>
                  </a:rPr>
                  <a:t>60</a:t>
                </a:r>
                <a:r>
                  <a:rPr lang="it-IT" b="1" dirty="0" smtClean="0"/>
                  <a:t>  =  (23</a:t>
                </a:r>
                <a:r>
                  <a:rPr lang="it-IT" b="1" baseline="30000" dirty="0" smtClean="0"/>
                  <a:t>3</a:t>
                </a:r>
                <a:r>
                  <a:rPr lang="it-IT" b="1" dirty="0" smtClean="0"/>
                  <a:t>)</a:t>
                </a:r>
                <a:r>
                  <a:rPr lang="it-IT" b="1" baseline="30000" dirty="0" smtClean="0"/>
                  <a:t>20</a:t>
                </a:r>
                <a:r>
                  <a:rPr lang="it-IT" b="1" dirty="0" smtClean="0"/>
                  <a:t> </a:t>
                </a:r>
                <a14:m>
                  <m:oMath xmlns:m="http://schemas.openxmlformats.org/officeDocument/2006/math">
                    <m:r>
                      <a:rPr lang="it-IT" b="1" i="1">
                        <a:latin typeface="Cambria Math"/>
                        <a:ea typeface="Cambria Math"/>
                      </a:rPr>
                      <m:t>≡</m:t>
                    </m:r>
                    <m:r>
                      <a:rPr lang="it-IT" b="1" i="1">
                        <a:latin typeface="Cambria Math"/>
                        <a:ea typeface="Cambria Math"/>
                      </a:rPr>
                      <m:t>𝟏</m:t>
                    </m:r>
                    <m:r>
                      <a:rPr lang="it-IT" b="1" i="1">
                        <a:latin typeface="Cambria Math"/>
                        <a:ea typeface="Cambria Math"/>
                      </a:rPr>
                      <m:t> </m:t>
                    </m:r>
                    <m:d>
                      <m:dPr>
                        <m:ctrlPr>
                          <a:rPr lang="it-IT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it-IT" b="1" i="1">
                            <a:latin typeface="Cambria Math"/>
                            <a:ea typeface="Cambria Math"/>
                          </a:rPr>
                          <m:t>𝒎𝒐𝒅</m:t>
                        </m:r>
                        <m:r>
                          <a:rPr lang="it-IT" b="1" i="1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it-IT" b="1" i="1">
                            <a:latin typeface="Cambria Math"/>
                            <a:ea typeface="Cambria Math"/>
                          </a:rPr>
                          <m:t>𝟕𝟕</m:t>
                        </m:r>
                      </m:e>
                    </m:d>
                  </m:oMath>
                </a14:m>
                <a:r>
                  <a:rPr lang="it-IT" b="1" dirty="0" smtClean="0"/>
                  <a:t> </a:t>
                </a:r>
                <a:endParaRPr lang="it-IT" b="1" dirty="0"/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63" y="6084004"/>
                <a:ext cx="8581025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639" t="-9836" b="-2459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387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7687627" cy="154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4" y="1628800"/>
            <a:ext cx="7774305" cy="1973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08" y="3685968"/>
            <a:ext cx="7720965" cy="278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047656" y="105273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base 5:  </a:t>
            </a:r>
            <a:r>
              <a:rPr lang="it-IT" sz="2400" b="1" dirty="0" smtClean="0"/>
              <a:t>1/9</a:t>
            </a:r>
            <a:r>
              <a:rPr lang="it-IT" dirty="0" smtClean="0"/>
              <a:t> ha periodo </a:t>
            </a:r>
            <a:r>
              <a:rPr lang="it-IT" sz="2400" b="1" dirty="0" smtClean="0"/>
              <a:t>6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043224" y="3183359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1/17</a:t>
            </a:r>
            <a:r>
              <a:rPr lang="it-IT" dirty="0" smtClean="0"/>
              <a:t> ha periodo </a:t>
            </a:r>
            <a:r>
              <a:rPr lang="it-IT" sz="2400" b="1" dirty="0" smtClean="0"/>
              <a:t>16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043224" y="6021288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1/153</a:t>
            </a:r>
            <a:r>
              <a:rPr lang="it-IT" dirty="0" smtClean="0"/>
              <a:t> ha periodo </a:t>
            </a:r>
            <a:r>
              <a:rPr lang="it-IT" sz="2400" b="1" dirty="0" smtClean="0"/>
              <a:t>48</a:t>
            </a:r>
            <a:r>
              <a:rPr lang="it-IT" dirty="0" smtClean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2467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25372"/>
            <a:ext cx="4510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prstClr val="black"/>
                </a:solidFill>
              </a:rPr>
              <a:t>n = </a:t>
            </a:r>
            <a:r>
              <a:rPr lang="it-IT" sz="2400" dirty="0" err="1" smtClean="0">
                <a:solidFill>
                  <a:prstClr val="black"/>
                </a:solidFill>
              </a:rPr>
              <a:t>p</a:t>
            </a:r>
            <a:r>
              <a:rPr lang="it-IT" sz="2400" baseline="30000" dirty="0" err="1" smtClean="0">
                <a:solidFill>
                  <a:prstClr val="black"/>
                </a:solidFill>
              </a:rPr>
              <a:t>h</a:t>
            </a:r>
            <a:r>
              <a:rPr lang="it-IT" sz="2400" dirty="0" smtClean="0">
                <a:solidFill>
                  <a:prstClr val="black"/>
                </a:solidFill>
              </a:rPr>
              <a:t> x </a:t>
            </a:r>
            <a:r>
              <a:rPr lang="it-IT" sz="2400" dirty="0" err="1" smtClean="0">
                <a:solidFill>
                  <a:prstClr val="black"/>
                </a:solidFill>
              </a:rPr>
              <a:t>q</a:t>
            </a:r>
            <a:r>
              <a:rPr lang="it-IT" sz="2400" baseline="30000" dirty="0" err="1" smtClean="0">
                <a:solidFill>
                  <a:prstClr val="black"/>
                </a:solidFill>
              </a:rPr>
              <a:t>k</a:t>
            </a:r>
            <a:r>
              <a:rPr lang="it-IT" sz="2400" dirty="0" smtClean="0">
                <a:solidFill>
                  <a:prstClr val="black"/>
                </a:solidFill>
              </a:rPr>
              <a:t>, con p e q numeri primi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908720"/>
            <a:ext cx="74429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Indichiamo con g(n) il periodo massimo di 1/n nelle diverse basi:</a:t>
            </a:r>
          </a:p>
          <a:p>
            <a:endParaRPr lang="it-IT" dirty="0"/>
          </a:p>
          <a:p>
            <a:r>
              <a:rPr lang="it-IT" sz="2400" b="1" dirty="0" smtClean="0"/>
              <a:t>g(</a:t>
            </a:r>
            <a:r>
              <a:rPr lang="it-IT" sz="2400" b="1" dirty="0" err="1" smtClean="0"/>
              <a:t>p</a:t>
            </a:r>
            <a:r>
              <a:rPr lang="it-IT" sz="2400" b="1" baseline="30000" dirty="0" err="1" smtClean="0"/>
              <a:t>h</a:t>
            </a:r>
            <a:r>
              <a:rPr lang="it-IT" sz="2400" b="1" dirty="0" smtClean="0"/>
              <a:t> x </a:t>
            </a:r>
            <a:r>
              <a:rPr lang="it-IT" sz="2400" b="1" dirty="0" err="1" smtClean="0"/>
              <a:t>q</a:t>
            </a:r>
            <a:r>
              <a:rPr lang="it-IT" sz="2400" b="1" baseline="30000" dirty="0" err="1" smtClean="0"/>
              <a:t>k</a:t>
            </a:r>
            <a:r>
              <a:rPr lang="it-IT" sz="2400" b="1" dirty="0" smtClean="0"/>
              <a:t>) = mcm((p-1) p</a:t>
            </a:r>
            <a:r>
              <a:rPr lang="it-IT" sz="2400" b="1" baseline="30000" dirty="0" smtClean="0"/>
              <a:t>h-1</a:t>
            </a:r>
            <a:r>
              <a:rPr lang="it-IT" sz="2400" b="1" dirty="0" smtClean="0"/>
              <a:t>, (q-1) q</a:t>
            </a:r>
            <a:r>
              <a:rPr lang="it-IT" sz="2400" b="1" baseline="30000" dirty="0" smtClean="0"/>
              <a:t>k-1</a:t>
            </a:r>
            <a:r>
              <a:rPr lang="it-IT" sz="2400" b="1" dirty="0" smtClean="0"/>
              <a:t>) = mcm(g(</a:t>
            </a:r>
            <a:r>
              <a:rPr lang="it-IT" sz="2400" b="1" dirty="0" err="1" smtClean="0"/>
              <a:t>p</a:t>
            </a:r>
            <a:r>
              <a:rPr lang="it-IT" sz="2400" b="1" baseline="30000" dirty="0" err="1" smtClean="0"/>
              <a:t>h</a:t>
            </a:r>
            <a:r>
              <a:rPr lang="it-IT" sz="2400" b="1" dirty="0" smtClean="0"/>
              <a:t>), g(</a:t>
            </a:r>
            <a:r>
              <a:rPr lang="it-IT" sz="2400" b="1" dirty="0" err="1" smtClean="0"/>
              <a:t>q</a:t>
            </a:r>
            <a:r>
              <a:rPr lang="it-IT" sz="2400" b="1" baseline="30000" dirty="0" err="1" smtClean="0"/>
              <a:t>k</a:t>
            </a:r>
            <a:r>
              <a:rPr lang="it-IT" sz="2400" b="1" dirty="0" smtClean="0"/>
              <a:t>))  </a:t>
            </a:r>
            <a:endParaRPr lang="it-IT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395536" y="2323955"/>
                <a:ext cx="6134115" cy="11770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dirty="0" smtClean="0"/>
                  <a:t>Per ogni </a:t>
                </a:r>
                <a:r>
                  <a:rPr lang="it-IT" sz="2400" dirty="0" smtClean="0"/>
                  <a:t>b</a:t>
                </a:r>
                <a:r>
                  <a:rPr lang="it-IT" dirty="0" smtClean="0"/>
                  <a:t>, </a:t>
                </a:r>
                <a:r>
                  <a:rPr lang="it-IT" dirty="0" err="1" smtClean="0"/>
                  <a:t>coprimo</a:t>
                </a:r>
                <a:r>
                  <a:rPr lang="it-IT" dirty="0" smtClean="0"/>
                  <a:t> con p e q,  se p e q sono numeri primi</a:t>
                </a:r>
              </a:p>
              <a:p>
                <a:endParaRPr lang="it-IT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it-IT" sz="24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it-IT" sz="2400" b="1" i="0" smtClean="0">
                              <a:latin typeface="Cambria Math"/>
                            </a:rPr>
                            <m:t>𝐛</m:t>
                          </m:r>
                        </m:e>
                        <m:sup>
                          <m:r>
                            <a:rPr lang="it-IT" sz="2400" b="1" i="0" smtClean="0">
                              <a:latin typeface="Cambria Math"/>
                            </a:rPr>
                            <m:t>((</m:t>
                          </m:r>
                          <m:r>
                            <a:rPr lang="it-IT" sz="2400" b="1" i="0" smtClean="0">
                              <a:latin typeface="Cambria Math"/>
                            </a:rPr>
                            <m:t>𝐩</m:t>
                          </m:r>
                          <m:r>
                            <a:rPr lang="it-IT" sz="2400" b="1" i="0" smtClean="0">
                              <a:latin typeface="Cambria Math"/>
                            </a:rPr>
                            <m:t>−</m:t>
                          </m:r>
                          <m:r>
                            <a:rPr lang="it-IT" sz="2400" b="1" i="0" smtClean="0">
                              <a:latin typeface="Cambria Math"/>
                            </a:rPr>
                            <m:t>𝟏</m:t>
                          </m:r>
                          <m:r>
                            <a:rPr lang="it-IT" sz="2400" b="1" i="0" smtClean="0">
                              <a:latin typeface="Cambria Math"/>
                            </a:rPr>
                            <m:t>)×</m:t>
                          </m:r>
                          <m:sSup>
                            <m:sSupPr>
                              <m:ctrlPr>
                                <a:rPr lang="it-IT" sz="2400" b="1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𝐩</m:t>
                              </m:r>
                            </m:e>
                            <m:sup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𝐡</m:t>
                              </m:r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p>
                          </m:sSup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)×((</m:t>
                          </m:r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𝐪</m:t>
                          </m:r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𝟏</m:t>
                          </m:r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)×</m:t>
                          </m:r>
                          <m:sSup>
                            <m:sSupPr>
                              <m:ctrlPr>
                                <a:rPr lang="it-IT" sz="2400" b="1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𝐪</m:t>
                              </m:r>
                            </m:e>
                            <m:sup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𝐤</m:t>
                              </m:r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it-IT" sz="2400" b="1" i="0" smtClean="0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p>
                          </m:sSup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sup>
                      </m:sSup>
                      <m:r>
                        <a:rPr lang="it-IT" sz="2400" b="1" i="0" smtClean="0">
                          <a:latin typeface="Cambria Math"/>
                          <a:ea typeface="Cambria Math"/>
                        </a:rPr>
                        <m:t>≡</m:t>
                      </m:r>
                      <m:r>
                        <a:rPr lang="it-IT" sz="2400" b="1" i="0" smtClean="0"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it-IT" sz="2400" b="1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it-IT" sz="2400" b="1" i="0" smtClean="0">
                          <a:latin typeface="Cambria Math"/>
                          <a:ea typeface="Cambria Math"/>
                        </a:rPr>
                        <m:t>𝐦𝐨𝐝</m:t>
                      </m:r>
                      <m:r>
                        <a:rPr lang="it-IT" sz="2400" b="1" i="0" smtClean="0"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it-IT" sz="2400" b="1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𝐩</m:t>
                          </m:r>
                        </m:e>
                        <m:sup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𝐡</m:t>
                          </m:r>
                        </m:sup>
                      </m:sSup>
                      <m:sSup>
                        <m:sSupPr>
                          <m:ctrlPr>
                            <a:rPr lang="it-IT" sz="2400" b="1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𝐪</m:t>
                          </m:r>
                        </m:e>
                        <m:sup>
                          <m:r>
                            <a:rPr lang="it-IT" sz="2400" b="1" i="0" smtClean="0">
                              <a:latin typeface="Cambria Math"/>
                              <a:ea typeface="Cambria Math"/>
                            </a:rPr>
                            <m:t>𝐤</m:t>
                          </m:r>
                        </m:sup>
                      </m:sSup>
                    </m:oMath>
                  </m:oMathPara>
                </a14:m>
                <a:endParaRPr lang="it-IT" sz="2400" b="1" dirty="0" smtClean="0">
                  <a:latin typeface="Calibri" pitchFamily="34" charset="0"/>
                </a:endParaRPr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23955"/>
                <a:ext cx="6134115" cy="1177053"/>
              </a:xfrm>
              <a:prstGeom prst="rect">
                <a:avLst/>
              </a:prstGeom>
              <a:blipFill rotWithShape="1">
                <a:blip r:embed="rId2"/>
                <a:stretch>
                  <a:fillRect l="-895" t="-414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82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5288" y="260648"/>
            <a:ext cx="820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Eulero e i divisori propri di un numero</a:t>
            </a:r>
            <a:endParaRPr lang="it-IT" sz="2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908720"/>
            <a:ext cx="874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funzione </a:t>
            </a:r>
            <a:r>
              <a:rPr lang="el-GR" sz="2400" b="1" dirty="0" smtClean="0"/>
              <a:t>ϕ</a:t>
            </a:r>
            <a:r>
              <a:rPr lang="it-IT" sz="2400" b="1" dirty="0" smtClean="0"/>
              <a:t>(n) </a:t>
            </a:r>
            <a:r>
              <a:rPr lang="it-IT" dirty="0" smtClean="0"/>
              <a:t>(funzione </a:t>
            </a:r>
            <a:r>
              <a:rPr lang="it-IT" dirty="0" err="1" smtClean="0"/>
              <a:t>toziente</a:t>
            </a:r>
            <a:r>
              <a:rPr lang="it-IT" dirty="0" smtClean="0"/>
              <a:t>) associa ad n il numero dei numeri &lt; n coprimi con n.  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95536" y="1763524"/>
            <a:ext cx="849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ϕ</a:t>
            </a:r>
            <a:r>
              <a:rPr lang="it-IT" dirty="0" smtClean="0"/>
              <a:t>(n) = n – 1, se e solo se n è un numero primo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2411596"/>
            <a:ext cx="849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ϕ</a:t>
            </a:r>
            <a:r>
              <a:rPr lang="it-IT" dirty="0" smtClean="0"/>
              <a:t>(</a:t>
            </a:r>
            <a:r>
              <a:rPr lang="it-IT" dirty="0" err="1" smtClean="0"/>
              <a:t>n</a:t>
            </a:r>
            <a:r>
              <a:rPr lang="it-IT" baseline="30000" dirty="0" err="1" smtClean="0"/>
              <a:t>k</a:t>
            </a:r>
            <a:r>
              <a:rPr lang="it-IT" dirty="0" smtClean="0"/>
              <a:t>) = (n – 1)  n</a:t>
            </a:r>
            <a:r>
              <a:rPr lang="it-IT" baseline="30000" dirty="0" smtClean="0"/>
              <a:t>k-1</a:t>
            </a:r>
            <a:r>
              <a:rPr lang="it-IT" dirty="0" smtClean="0"/>
              <a:t>, se e solo se n è un numero primo</a:t>
            </a:r>
            <a:endParaRPr lang="it-IT" dirty="0"/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771969"/>
              </p:ext>
            </p:extLst>
          </p:nvPr>
        </p:nvGraphicFramePr>
        <p:xfrm>
          <a:off x="918576" y="3213176"/>
          <a:ext cx="194421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"/>
                <a:gridCol w="388843"/>
                <a:gridCol w="388843"/>
                <a:gridCol w="388843"/>
                <a:gridCol w="3888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227037"/>
              </p:ext>
            </p:extLst>
          </p:nvPr>
        </p:nvGraphicFramePr>
        <p:xfrm>
          <a:off x="3222833" y="3213176"/>
          <a:ext cx="194421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"/>
                <a:gridCol w="388843"/>
                <a:gridCol w="388843"/>
                <a:gridCol w="388843"/>
                <a:gridCol w="3888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37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38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42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43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44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46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47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it-IT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892154"/>
              </p:ext>
            </p:extLst>
          </p:nvPr>
        </p:nvGraphicFramePr>
        <p:xfrm>
          <a:off x="6300408" y="3231184"/>
          <a:ext cx="1944000" cy="185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/>
                <a:gridCol w="388800"/>
                <a:gridCol w="388800"/>
                <a:gridCol w="388800"/>
                <a:gridCol w="388800"/>
              </a:tblGrid>
              <a:tr h="370800"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103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104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chemeClr val="tx1"/>
                          </a:solidFill>
                        </a:rPr>
                        <a:t>105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106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107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108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chemeClr val="tx1"/>
                          </a:solidFill>
                        </a:rPr>
                        <a:t>110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111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112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113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117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118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119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121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122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kern="1000" baseline="0" dirty="0" smtClean="0">
                          <a:solidFill>
                            <a:schemeClr val="tx1"/>
                          </a:solidFill>
                        </a:rPr>
                        <a:t>124</a:t>
                      </a:r>
                      <a:endParaRPr lang="it-IT" sz="1200" b="1" kern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" marR="18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chemeClr val="tx1"/>
                          </a:solidFill>
                        </a:rPr>
                        <a:t>125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90000" marB="90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5311188" y="4005264"/>
            <a:ext cx="863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. . . 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165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5288" y="188640"/>
            <a:ext cx="8497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/>
              <a:t>ϕ</a:t>
            </a:r>
            <a:r>
              <a:rPr lang="it-IT" sz="2400" dirty="0" smtClean="0"/>
              <a:t>(a x b) = </a:t>
            </a:r>
            <a:r>
              <a:rPr lang="el-GR" sz="2400" dirty="0"/>
              <a:t>ϕ</a:t>
            </a:r>
            <a:r>
              <a:rPr lang="it-IT" sz="2400" dirty="0" smtClean="0"/>
              <a:t>(a) </a:t>
            </a:r>
            <a:r>
              <a:rPr lang="it-IT" sz="2400" dirty="0"/>
              <a:t>x </a:t>
            </a:r>
            <a:r>
              <a:rPr lang="el-GR" sz="2400" dirty="0" smtClean="0"/>
              <a:t>ϕ</a:t>
            </a:r>
            <a:r>
              <a:rPr lang="it-IT" sz="2400" dirty="0" smtClean="0"/>
              <a:t> (b), se a e b sono coprimi</a:t>
            </a:r>
            <a:endParaRPr lang="it-IT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230880" cy="344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395536" y="4139788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 1 ad a, i numeri NON coprimi con a sono </a:t>
            </a:r>
            <a:r>
              <a:rPr lang="it-IT" b="1" dirty="0" smtClean="0"/>
              <a:t>a - </a:t>
            </a:r>
            <a:r>
              <a:rPr lang="el-GR" b="1" dirty="0"/>
              <a:t>ϕ</a:t>
            </a:r>
            <a:r>
              <a:rPr lang="it-IT" b="1" dirty="0"/>
              <a:t>(a</a:t>
            </a:r>
            <a:r>
              <a:rPr lang="it-IT" b="1" dirty="0" smtClean="0"/>
              <a:t>)</a:t>
            </a:r>
            <a:r>
              <a:rPr lang="it-IT" dirty="0" smtClean="0"/>
              <a:t>. Per a=14:  i ‘colorati’ sono 14 – 6 = 8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428" y="692696"/>
            <a:ext cx="3329940" cy="323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395536" y="4499828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a x b, i  </a:t>
            </a:r>
            <a:r>
              <a:rPr lang="it-IT" dirty="0"/>
              <a:t>NON coprimi con a sono </a:t>
            </a:r>
            <a:r>
              <a:rPr lang="it-IT" b="1" dirty="0"/>
              <a:t>(a - </a:t>
            </a:r>
            <a:r>
              <a:rPr lang="el-GR" b="1" dirty="0"/>
              <a:t>ϕ</a:t>
            </a:r>
            <a:r>
              <a:rPr lang="it-IT" b="1" dirty="0"/>
              <a:t>(a)) x b</a:t>
            </a:r>
            <a:r>
              <a:rPr lang="it-IT" dirty="0"/>
              <a:t>,  </a:t>
            </a:r>
          </a:p>
        </p:txBody>
      </p:sp>
      <p:sp>
        <p:nvSpPr>
          <p:cNvPr id="7" name="Rettangolo 6"/>
          <p:cNvSpPr/>
          <p:nvPr/>
        </p:nvSpPr>
        <p:spPr>
          <a:xfrm>
            <a:off x="395536" y="920864"/>
            <a:ext cx="3231128" cy="3228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4939833" y="4499828"/>
            <a:ext cx="3941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/>
              <a:t>I NON </a:t>
            </a:r>
            <a:r>
              <a:rPr lang="it-IT" dirty="0"/>
              <a:t>coprimi con </a:t>
            </a:r>
            <a:r>
              <a:rPr lang="it-IT" dirty="0" smtClean="0"/>
              <a:t>b </a:t>
            </a:r>
            <a:r>
              <a:rPr lang="it-IT" dirty="0"/>
              <a:t>sono </a:t>
            </a:r>
            <a:r>
              <a:rPr lang="it-IT" b="1" dirty="0" smtClean="0"/>
              <a:t>(b </a:t>
            </a:r>
            <a:r>
              <a:rPr lang="it-IT" b="1" dirty="0"/>
              <a:t>- </a:t>
            </a:r>
            <a:r>
              <a:rPr lang="el-GR" b="1" dirty="0"/>
              <a:t>ϕ</a:t>
            </a:r>
            <a:r>
              <a:rPr lang="it-IT" b="1" dirty="0" smtClean="0"/>
              <a:t>(b)) </a:t>
            </a:r>
            <a:r>
              <a:rPr lang="it-IT" b="1" dirty="0"/>
              <a:t>x </a:t>
            </a:r>
            <a:r>
              <a:rPr lang="it-IT" b="1" dirty="0" smtClean="0"/>
              <a:t>a</a:t>
            </a:r>
            <a:r>
              <a:rPr lang="it-IT" dirty="0" smtClean="0"/>
              <a:t>. 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95536" y="486916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somma sono i NON coprimi con a </a:t>
            </a:r>
            <a:r>
              <a:rPr lang="it-IT" b="1" dirty="0" smtClean="0"/>
              <a:t>OPPURE</a:t>
            </a:r>
            <a:r>
              <a:rPr lang="it-IT" dirty="0" smtClean="0"/>
              <a:t> con b: sono contati due volte i coprimi con a </a:t>
            </a:r>
            <a:r>
              <a:rPr lang="it-IT" b="1" dirty="0" smtClean="0"/>
              <a:t>E</a:t>
            </a:r>
            <a:r>
              <a:rPr lang="it-IT" dirty="0" smtClean="0"/>
              <a:t> con b:  questi sono: </a:t>
            </a:r>
            <a:r>
              <a:rPr lang="it-IT" b="1" dirty="0"/>
              <a:t>(a - </a:t>
            </a:r>
            <a:r>
              <a:rPr lang="el-GR" b="1" dirty="0"/>
              <a:t>ϕ</a:t>
            </a:r>
            <a:r>
              <a:rPr lang="it-IT" b="1" dirty="0"/>
              <a:t>(a)) x </a:t>
            </a:r>
            <a:r>
              <a:rPr lang="it-IT" b="1" dirty="0" smtClean="0"/>
              <a:t>(b </a:t>
            </a:r>
            <a:r>
              <a:rPr lang="it-IT" b="1" dirty="0"/>
              <a:t>- </a:t>
            </a:r>
            <a:r>
              <a:rPr lang="el-GR" b="1" dirty="0"/>
              <a:t>ϕ</a:t>
            </a:r>
            <a:r>
              <a:rPr lang="it-IT" b="1" dirty="0" smtClean="0"/>
              <a:t>(b))</a:t>
            </a:r>
            <a:endParaRPr lang="it-IT" dirty="0"/>
          </a:p>
        </p:txBody>
      </p:sp>
      <p:grpSp>
        <p:nvGrpSpPr>
          <p:cNvPr id="11" name="Gruppo 10"/>
          <p:cNvGrpSpPr/>
          <p:nvPr/>
        </p:nvGrpSpPr>
        <p:grpSpPr>
          <a:xfrm>
            <a:off x="793523" y="1307288"/>
            <a:ext cx="293967" cy="2797080"/>
            <a:chOff x="793523" y="1307288"/>
            <a:chExt cx="293967" cy="2797080"/>
          </a:xfrm>
        </p:grpSpPr>
        <p:sp>
          <p:nvSpPr>
            <p:cNvPr id="10" name="Rettangolo 9"/>
            <p:cNvSpPr/>
            <p:nvPr/>
          </p:nvSpPr>
          <p:spPr>
            <a:xfrm>
              <a:off x="827584" y="1340768"/>
              <a:ext cx="216024" cy="216024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827584" y="1988840"/>
              <a:ext cx="216024" cy="216024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827584" y="2636912"/>
              <a:ext cx="216024" cy="216024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/>
            <p:cNvSpPr/>
            <p:nvPr/>
          </p:nvSpPr>
          <p:spPr>
            <a:xfrm>
              <a:off x="829856" y="3244040"/>
              <a:ext cx="216024" cy="216024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827584" y="3888344"/>
              <a:ext cx="216024" cy="216024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799962" y="1307288"/>
              <a:ext cx="287528" cy="287528"/>
            </a:xfrm>
            <a:prstGeom prst="rect">
              <a:avLst/>
            </a:prstGeom>
            <a:noFill/>
            <a:ln w="539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Rettangolo 18"/>
            <p:cNvSpPr/>
            <p:nvPr/>
          </p:nvSpPr>
          <p:spPr>
            <a:xfrm>
              <a:off x="793583" y="2376176"/>
              <a:ext cx="287528" cy="287528"/>
            </a:xfrm>
            <a:prstGeom prst="rect">
              <a:avLst/>
            </a:prstGeom>
            <a:noFill/>
            <a:ln w="539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793523" y="3441878"/>
              <a:ext cx="287528" cy="287528"/>
            </a:xfrm>
            <a:prstGeom prst="rect">
              <a:avLst/>
            </a:prstGeom>
            <a:noFill/>
            <a:ln w="539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2" name="CasellaDiTesto 21"/>
          <p:cNvSpPr txBox="1"/>
          <p:nvPr/>
        </p:nvSpPr>
        <p:spPr>
          <a:xfrm>
            <a:off x="4881612" y="5135200"/>
            <a:ext cx="437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 NON coprimi con a x b, da 1 ad </a:t>
            </a:r>
            <a:r>
              <a:rPr lang="it-IT" dirty="0" err="1" smtClean="0"/>
              <a:t>axb</a:t>
            </a:r>
            <a:r>
              <a:rPr lang="it-IT" dirty="0" smtClean="0"/>
              <a:t>, sono:</a:t>
            </a:r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>
            <a:off x="1259632" y="5631631"/>
            <a:ext cx="7154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prstClr val="black"/>
                </a:solidFill>
              </a:rPr>
              <a:t>(a - </a:t>
            </a:r>
            <a:r>
              <a:rPr lang="el-GR" sz="2400" b="1" dirty="0">
                <a:solidFill>
                  <a:prstClr val="black"/>
                </a:solidFill>
              </a:rPr>
              <a:t>ϕ</a:t>
            </a:r>
            <a:r>
              <a:rPr lang="it-IT" sz="2400" b="1" dirty="0">
                <a:solidFill>
                  <a:prstClr val="black"/>
                </a:solidFill>
              </a:rPr>
              <a:t>(a)) x </a:t>
            </a:r>
            <a:r>
              <a:rPr lang="it-IT" sz="2400" b="1" dirty="0" smtClean="0">
                <a:solidFill>
                  <a:prstClr val="black"/>
                </a:solidFill>
              </a:rPr>
              <a:t>b + </a:t>
            </a:r>
            <a:r>
              <a:rPr lang="it-IT" sz="2400" b="1" dirty="0"/>
              <a:t>(b - </a:t>
            </a:r>
            <a:r>
              <a:rPr lang="el-GR" sz="2400" b="1" dirty="0"/>
              <a:t>ϕ</a:t>
            </a:r>
            <a:r>
              <a:rPr lang="it-IT" sz="2400" b="1" dirty="0"/>
              <a:t>(b)) x </a:t>
            </a:r>
            <a:r>
              <a:rPr lang="it-IT" sz="2400" b="1" dirty="0" smtClean="0"/>
              <a:t>a – [</a:t>
            </a:r>
            <a:r>
              <a:rPr lang="it-IT" sz="2400" b="1" dirty="0"/>
              <a:t>(a - </a:t>
            </a:r>
            <a:r>
              <a:rPr lang="el-GR" sz="2400" b="1" dirty="0"/>
              <a:t>ϕ</a:t>
            </a:r>
            <a:r>
              <a:rPr lang="it-IT" sz="2400" b="1" dirty="0"/>
              <a:t>(a)) x (b - </a:t>
            </a:r>
            <a:r>
              <a:rPr lang="el-GR" sz="2400" b="1" dirty="0"/>
              <a:t>ϕ</a:t>
            </a:r>
            <a:r>
              <a:rPr lang="it-IT" sz="2400" b="1" dirty="0"/>
              <a:t>(b</a:t>
            </a:r>
            <a:r>
              <a:rPr lang="it-IT" sz="2400" b="1" dirty="0" smtClean="0"/>
              <a:t>))] </a:t>
            </a:r>
            <a:r>
              <a:rPr lang="it-IT" sz="2400" b="1" dirty="0"/>
              <a:t> </a:t>
            </a:r>
            <a:r>
              <a:rPr lang="it-IT" sz="2400" b="1" dirty="0" smtClean="0"/>
              <a:t>=  </a:t>
            </a:r>
          </a:p>
        </p:txBody>
      </p:sp>
      <p:sp>
        <p:nvSpPr>
          <p:cNvPr id="4" name="Rettangolo 3"/>
          <p:cNvSpPr/>
          <p:nvPr/>
        </p:nvSpPr>
        <p:spPr>
          <a:xfrm>
            <a:off x="1268993" y="6021288"/>
            <a:ext cx="25651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/>
              <a:t>a x b  - </a:t>
            </a:r>
            <a:r>
              <a:rPr lang="el-GR" sz="2400" b="1" dirty="0"/>
              <a:t>ϕ</a:t>
            </a:r>
            <a:r>
              <a:rPr lang="it-IT" sz="2400" b="1" dirty="0"/>
              <a:t>(a) x </a:t>
            </a:r>
            <a:r>
              <a:rPr lang="el-GR" sz="2400" b="1" dirty="0"/>
              <a:t>ϕ</a:t>
            </a:r>
            <a:r>
              <a:rPr lang="it-IT" sz="2400" b="1" dirty="0"/>
              <a:t>(b)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58728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 animBg="1"/>
      <p:bldP spid="8" grpId="0"/>
      <p:bldP spid="12" grpId="0"/>
      <p:bldP spid="22" grpId="0"/>
      <p:bldP spid="1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5288" y="218331"/>
            <a:ext cx="85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Elementi invertibili in modulo n</a:t>
            </a:r>
            <a:endParaRPr lang="it-IT" sz="2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836712"/>
            <a:ext cx="856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Prodotto in modulo n: quali elementi hanno reciproco? 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07056"/>
            <a:ext cx="630936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68222"/>
            <a:ext cx="2743200" cy="318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395536" y="2123564"/>
            <a:ext cx="85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modulo </a:t>
            </a:r>
            <a:r>
              <a:rPr lang="it-IT" sz="2400" dirty="0" smtClean="0"/>
              <a:t>10</a:t>
            </a:r>
            <a:r>
              <a:rPr lang="it-IT" dirty="0" smtClean="0"/>
              <a:t> sono invertibili </a:t>
            </a:r>
            <a:r>
              <a:rPr lang="it-IT" sz="2400" dirty="0" smtClean="0"/>
              <a:t>1</a:t>
            </a:r>
            <a:r>
              <a:rPr lang="it-IT" dirty="0" smtClean="0"/>
              <a:t>, </a:t>
            </a:r>
            <a:r>
              <a:rPr lang="it-IT" sz="2400" dirty="0" smtClean="0"/>
              <a:t>3</a:t>
            </a:r>
            <a:r>
              <a:rPr lang="it-IT" dirty="0" smtClean="0"/>
              <a:t>, </a:t>
            </a:r>
            <a:r>
              <a:rPr lang="it-IT" sz="2400" dirty="0" smtClean="0"/>
              <a:t>7</a:t>
            </a:r>
            <a:r>
              <a:rPr lang="it-IT" dirty="0" smtClean="0"/>
              <a:t>,</a:t>
            </a:r>
            <a:r>
              <a:rPr lang="it-IT" sz="2400" dirty="0" smtClean="0"/>
              <a:t> 9</a:t>
            </a:r>
            <a:r>
              <a:rPr lang="it-IT" dirty="0" smtClean="0"/>
              <a:t>: </a:t>
            </a:r>
          </a:p>
        </p:txBody>
      </p:sp>
      <p:sp>
        <p:nvSpPr>
          <p:cNvPr id="5" name="Ovale 4"/>
          <p:cNvSpPr/>
          <p:nvPr/>
        </p:nvSpPr>
        <p:spPr>
          <a:xfrm>
            <a:off x="8042980" y="2721407"/>
            <a:ext cx="216024" cy="2308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1 7"/>
          <p:cNvCxnSpPr>
            <a:stCxn id="5" idx="0"/>
          </p:cNvCxnSpPr>
          <p:nvPr/>
        </p:nvCxnSpPr>
        <p:spPr>
          <a:xfrm flipV="1">
            <a:off x="8150992" y="2103095"/>
            <a:ext cx="0" cy="618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>
            <a:stCxn id="5" idx="2"/>
          </p:cNvCxnSpPr>
          <p:nvPr/>
        </p:nvCxnSpPr>
        <p:spPr>
          <a:xfrm flipH="1">
            <a:off x="6511276" y="2836824"/>
            <a:ext cx="1531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/>
          <p:cNvSpPr/>
          <p:nvPr/>
        </p:nvSpPr>
        <p:spPr>
          <a:xfrm>
            <a:off x="6403264" y="1987679"/>
            <a:ext cx="216024" cy="2308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6948264" y="4206279"/>
            <a:ext cx="216024" cy="2308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8604448" y="4926359"/>
            <a:ext cx="216024" cy="2308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399604" y="2682815"/>
            <a:ext cx="2644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tutti e soli coprimi con </a:t>
            </a:r>
            <a:r>
              <a:rPr lang="it-IT" sz="2400" dirty="0"/>
              <a:t>10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395536" y="3462099"/>
            <a:ext cx="5257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Se </a:t>
            </a:r>
            <a:r>
              <a:rPr lang="it-IT" sz="2400" dirty="0" smtClean="0"/>
              <a:t>a</a:t>
            </a:r>
            <a:r>
              <a:rPr lang="it-IT" dirty="0" smtClean="0"/>
              <a:t> è </a:t>
            </a:r>
            <a:r>
              <a:rPr lang="it-IT" dirty="0" err="1" smtClean="0"/>
              <a:t>coprimo</a:t>
            </a:r>
            <a:r>
              <a:rPr lang="it-IT" dirty="0" smtClean="0"/>
              <a:t> con </a:t>
            </a:r>
            <a:r>
              <a:rPr lang="it-IT" sz="2400" dirty="0" smtClean="0"/>
              <a:t>n</a:t>
            </a:r>
            <a:r>
              <a:rPr lang="it-IT" dirty="0" smtClean="0"/>
              <a:t>,     b</a:t>
            </a:r>
            <a:r>
              <a:rPr lang="it-IT" baseline="-25000" dirty="0" smtClean="0"/>
              <a:t>1</a:t>
            </a:r>
            <a:r>
              <a:rPr lang="it-IT" dirty="0" smtClean="0"/>
              <a:t>, b</a:t>
            </a:r>
            <a:r>
              <a:rPr lang="it-IT" baseline="-25000" dirty="0" smtClean="0"/>
              <a:t>2</a:t>
            </a:r>
            <a:r>
              <a:rPr lang="it-IT" dirty="0" smtClean="0"/>
              <a:t> &lt; n </a:t>
            </a:r>
            <a:br>
              <a:rPr lang="it-IT" dirty="0" smtClean="0"/>
            </a:br>
            <a:r>
              <a:rPr lang="it-IT" dirty="0" smtClean="0"/>
              <a:t>allora </a:t>
            </a:r>
            <a:r>
              <a:rPr lang="it-IT" sz="2400" dirty="0" smtClean="0"/>
              <a:t>a b</a:t>
            </a:r>
            <a:r>
              <a:rPr lang="it-IT" sz="2400" baseline="-25000" dirty="0" smtClean="0"/>
              <a:t>1</a:t>
            </a:r>
            <a:r>
              <a:rPr lang="it-IT" sz="2400" dirty="0" smtClean="0"/>
              <a:t> ≡ a b</a:t>
            </a:r>
            <a:r>
              <a:rPr lang="it-IT" sz="2400" baseline="-25000" dirty="0" smtClean="0"/>
              <a:t>2</a:t>
            </a:r>
            <a:r>
              <a:rPr lang="it-IT" sz="2400" dirty="0" smtClean="0"/>
              <a:t> (</a:t>
            </a:r>
            <a:r>
              <a:rPr lang="it-IT" sz="2400" dirty="0" err="1" smtClean="0"/>
              <a:t>mod</a:t>
            </a:r>
            <a:r>
              <a:rPr lang="it-IT" sz="2400" dirty="0" smtClean="0"/>
              <a:t> n)</a:t>
            </a:r>
            <a:r>
              <a:rPr lang="it-IT" dirty="0" smtClean="0"/>
              <a:t> se e solo se </a:t>
            </a:r>
            <a:r>
              <a:rPr lang="it-IT" sz="2400" dirty="0" smtClean="0"/>
              <a:t>b</a:t>
            </a:r>
            <a:r>
              <a:rPr lang="it-IT" sz="2400" baseline="-25000" dirty="0" smtClean="0"/>
              <a:t>1</a:t>
            </a:r>
            <a:r>
              <a:rPr lang="it-IT" sz="2400" dirty="0" smtClean="0"/>
              <a:t> =  b</a:t>
            </a:r>
            <a:r>
              <a:rPr lang="it-IT" sz="2400" baseline="-25000" dirty="0" smtClean="0"/>
              <a:t>2</a:t>
            </a:r>
            <a:r>
              <a:rPr lang="it-IT" sz="2400" dirty="0" smtClean="0"/>
              <a:t> 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395536" y="4653136"/>
            <a:ext cx="63600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ab</a:t>
            </a:r>
            <a:r>
              <a:rPr lang="it-IT" sz="2400" baseline="-25000" dirty="0" smtClean="0"/>
              <a:t>1</a:t>
            </a:r>
            <a:r>
              <a:rPr lang="it-IT" sz="2400" dirty="0" smtClean="0"/>
              <a:t> ≡ ab</a:t>
            </a:r>
            <a:r>
              <a:rPr lang="it-IT" sz="2400" baseline="-25000" dirty="0" smtClean="0"/>
              <a:t>2</a:t>
            </a:r>
            <a:r>
              <a:rPr lang="it-IT" sz="2400" dirty="0" smtClean="0"/>
              <a:t> (</a:t>
            </a:r>
            <a:r>
              <a:rPr lang="it-IT" sz="2400" dirty="0" err="1" smtClean="0"/>
              <a:t>mod</a:t>
            </a:r>
            <a:r>
              <a:rPr lang="it-IT" sz="2400" dirty="0" smtClean="0"/>
              <a:t> n)</a:t>
            </a:r>
            <a:r>
              <a:rPr lang="it-IT" dirty="0" smtClean="0"/>
              <a:t>    </a:t>
            </a:r>
            <a:r>
              <a:rPr lang="it-IT" dirty="0" smtClean="0">
                <a:sym typeface="Wingdings" pitchFamily="2" charset="2"/>
              </a:rPr>
              <a:t>    </a:t>
            </a:r>
            <a:r>
              <a:rPr lang="it-IT" sz="2400" dirty="0" smtClean="0">
                <a:solidFill>
                  <a:prstClr val="black"/>
                </a:solidFill>
              </a:rPr>
              <a:t>ab</a:t>
            </a:r>
            <a:r>
              <a:rPr lang="it-IT" sz="2400" baseline="-25000" dirty="0" smtClean="0">
                <a:solidFill>
                  <a:prstClr val="black"/>
                </a:solidFill>
              </a:rPr>
              <a:t>1</a:t>
            </a:r>
            <a:r>
              <a:rPr lang="it-IT" sz="2400" dirty="0" smtClean="0">
                <a:solidFill>
                  <a:prstClr val="black"/>
                </a:solidFill>
              </a:rPr>
              <a:t>-ab</a:t>
            </a:r>
            <a:r>
              <a:rPr lang="it-IT" sz="2400" baseline="-25000" dirty="0" smtClean="0">
                <a:solidFill>
                  <a:prstClr val="black"/>
                </a:solidFill>
              </a:rPr>
              <a:t>2 </a:t>
            </a:r>
            <a:r>
              <a:rPr lang="it-IT" sz="2400" dirty="0" smtClean="0">
                <a:solidFill>
                  <a:prstClr val="black"/>
                </a:solidFill>
              </a:rPr>
              <a:t>= a(b</a:t>
            </a:r>
            <a:r>
              <a:rPr lang="it-IT" sz="2400" baseline="-25000" dirty="0" smtClean="0">
                <a:solidFill>
                  <a:prstClr val="black"/>
                </a:solidFill>
              </a:rPr>
              <a:t>1</a:t>
            </a:r>
            <a:r>
              <a:rPr lang="it-IT" sz="2400" dirty="0" smtClean="0">
                <a:solidFill>
                  <a:prstClr val="black"/>
                </a:solidFill>
              </a:rPr>
              <a:t>-b</a:t>
            </a:r>
            <a:r>
              <a:rPr lang="it-IT" sz="2400" baseline="-25000" dirty="0" smtClean="0">
                <a:solidFill>
                  <a:prstClr val="black"/>
                </a:solidFill>
              </a:rPr>
              <a:t>2</a:t>
            </a:r>
            <a:r>
              <a:rPr lang="it-IT" sz="2400" dirty="0" smtClean="0">
                <a:solidFill>
                  <a:prstClr val="black"/>
                </a:solidFill>
              </a:rPr>
              <a:t>)= k n</a:t>
            </a:r>
            <a:r>
              <a:rPr lang="it-IT" dirty="0" smtClean="0">
                <a:sym typeface="Wingdings" pitchFamily="2" charset="2"/>
              </a:rPr>
              <a:t>  </a:t>
            </a:r>
            <a:r>
              <a:rPr lang="it-IT" sz="2400" dirty="0" smtClean="0"/>
              <a:t> 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395536" y="5354632"/>
            <a:ext cx="8569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Dato che </a:t>
            </a:r>
            <a:r>
              <a:rPr lang="it-IT" sz="2400" dirty="0" smtClean="0"/>
              <a:t>a</a:t>
            </a:r>
            <a:r>
              <a:rPr lang="it-IT" dirty="0" smtClean="0"/>
              <a:t> è </a:t>
            </a:r>
            <a:r>
              <a:rPr lang="it-IT" dirty="0" err="1" smtClean="0"/>
              <a:t>coprimo</a:t>
            </a:r>
            <a:r>
              <a:rPr lang="it-IT" dirty="0" smtClean="0"/>
              <a:t> con </a:t>
            </a:r>
            <a:r>
              <a:rPr lang="it-IT" sz="2400" dirty="0" smtClean="0"/>
              <a:t>n</a:t>
            </a:r>
            <a:r>
              <a:rPr lang="it-IT" dirty="0" smtClean="0"/>
              <a:t>, allora </a:t>
            </a:r>
            <a:r>
              <a:rPr lang="it-IT" sz="2400" dirty="0" smtClean="0">
                <a:solidFill>
                  <a:prstClr val="black"/>
                </a:solidFill>
              </a:rPr>
              <a:t>b</a:t>
            </a:r>
            <a:r>
              <a:rPr lang="it-IT" sz="2400" baseline="-25000" dirty="0" smtClean="0">
                <a:solidFill>
                  <a:prstClr val="black"/>
                </a:solidFill>
              </a:rPr>
              <a:t>1</a:t>
            </a:r>
            <a:r>
              <a:rPr lang="it-IT" sz="2400" dirty="0" smtClean="0">
                <a:solidFill>
                  <a:prstClr val="black"/>
                </a:solidFill>
              </a:rPr>
              <a:t>-b</a:t>
            </a:r>
            <a:r>
              <a:rPr lang="it-IT" sz="2400" baseline="-25000" dirty="0" smtClean="0">
                <a:solidFill>
                  <a:prstClr val="black"/>
                </a:solidFill>
              </a:rPr>
              <a:t>2</a:t>
            </a:r>
            <a:r>
              <a:rPr lang="it-IT" dirty="0" smtClean="0">
                <a:solidFill>
                  <a:prstClr val="black"/>
                </a:solidFill>
              </a:rPr>
              <a:t> deve essere un multiplo di n, ma </a:t>
            </a:r>
            <a:r>
              <a:rPr lang="it-IT" sz="2400" dirty="0" smtClean="0">
                <a:solidFill>
                  <a:prstClr val="black"/>
                </a:solidFill>
              </a:rPr>
              <a:t>b</a:t>
            </a:r>
            <a:r>
              <a:rPr lang="it-IT" sz="2400" baseline="-25000" dirty="0" smtClean="0">
                <a:solidFill>
                  <a:prstClr val="black"/>
                </a:solidFill>
              </a:rPr>
              <a:t>1</a:t>
            </a:r>
            <a:r>
              <a:rPr lang="it-IT" sz="2400" dirty="0" smtClean="0">
                <a:solidFill>
                  <a:prstClr val="black"/>
                </a:solidFill>
              </a:rPr>
              <a:t>-b</a:t>
            </a:r>
            <a:r>
              <a:rPr lang="it-IT" sz="2400" baseline="-25000" dirty="0" smtClean="0">
                <a:solidFill>
                  <a:prstClr val="black"/>
                </a:solidFill>
              </a:rPr>
              <a:t>2</a:t>
            </a:r>
            <a:r>
              <a:rPr lang="it-IT" dirty="0" smtClean="0">
                <a:solidFill>
                  <a:prstClr val="black"/>
                </a:solidFill>
              </a:rPr>
              <a:t> è minore di n … la riga del multipli di a ha tutti i numeri da 1 a n-1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54954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13" grpId="0" animBg="1"/>
      <p:bldP spid="14" grpId="0" animBg="1"/>
      <p:bldP spid="15" grpId="0" animBg="1"/>
      <p:bldP spid="11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5288" y="218331"/>
            <a:ext cx="85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/>
              <a:t>Coprimo</a:t>
            </a:r>
            <a:r>
              <a:rPr lang="it-IT" sz="2400" dirty="0" smtClean="0"/>
              <a:t> x </a:t>
            </a:r>
            <a:r>
              <a:rPr lang="it-IT" sz="2400" dirty="0" err="1" smtClean="0"/>
              <a:t>coprimo</a:t>
            </a:r>
            <a:r>
              <a:rPr lang="it-IT" sz="2400" dirty="0" smtClean="0"/>
              <a:t> = </a:t>
            </a:r>
            <a:r>
              <a:rPr lang="it-IT" sz="2400" dirty="0" err="1" smtClean="0"/>
              <a:t>coprimo</a:t>
            </a:r>
            <a:r>
              <a:rPr lang="it-IT" sz="2400" dirty="0" smtClean="0"/>
              <a:t>  (</a:t>
            </a:r>
            <a:r>
              <a:rPr lang="it-IT" sz="2400" dirty="0" err="1" smtClean="0"/>
              <a:t>mod</a:t>
            </a:r>
            <a:r>
              <a:rPr lang="it-IT" sz="2400" dirty="0" smtClean="0"/>
              <a:t> n)</a:t>
            </a:r>
            <a:endParaRPr lang="it-IT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1" y="836712"/>
            <a:ext cx="3008948" cy="2031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4572000" y="836712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funzione COPRIMO(n) calcola la lista dei numeri coprimi con n.  </a:t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La dimensione della lista è </a:t>
            </a:r>
            <a:r>
              <a:rPr lang="el-GR" dirty="0" smtClean="0"/>
              <a:t>ϕ</a:t>
            </a:r>
            <a:r>
              <a:rPr lang="it-IT" dirty="0" smtClean="0"/>
              <a:t>(n). </a:t>
            </a:r>
            <a:endParaRPr lang="it-I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80" y="3068960"/>
            <a:ext cx="3900488" cy="157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99370"/>
            <a:ext cx="21050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20888"/>
            <a:ext cx="1209675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393948" y="4881934"/>
            <a:ext cx="8748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</a:t>
            </a:r>
            <a:r>
              <a:rPr lang="it-IT" baseline="-25000" dirty="0" smtClean="0"/>
              <a:t>1</a:t>
            </a:r>
            <a:r>
              <a:rPr lang="it-IT" dirty="0" smtClean="0"/>
              <a:t> = {m</a:t>
            </a:r>
            <a:r>
              <a:rPr lang="it-IT" baseline="-25000" dirty="0" smtClean="0"/>
              <a:t>1</a:t>
            </a:r>
            <a:r>
              <a:rPr lang="it-IT" dirty="0" smtClean="0"/>
              <a:t>, m</a:t>
            </a:r>
            <a:r>
              <a:rPr lang="it-IT" baseline="-25000" dirty="0"/>
              <a:t>2</a:t>
            </a:r>
            <a:r>
              <a:rPr lang="it-IT" dirty="0" smtClean="0"/>
              <a:t>, … m</a:t>
            </a:r>
            <a:r>
              <a:rPr lang="el-GR" baseline="-25000" dirty="0"/>
              <a:t>ϕ</a:t>
            </a:r>
            <a:r>
              <a:rPr lang="it-IT" baseline="-25000" dirty="0"/>
              <a:t>(n)</a:t>
            </a:r>
            <a:r>
              <a:rPr lang="it-IT" dirty="0" smtClean="0"/>
              <a:t>}  la lista dei coprimi di n, minori di n. </a:t>
            </a:r>
            <a:br>
              <a:rPr lang="it-IT" dirty="0" smtClean="0"/>
            </a:br>
            <a:r>
              <a:rPr lang="it-IT" dirty="0" smtClean="0"/>
              <a:t>S</a:t>
            </a:r>
            <a:r>
              <a:rPr lang="it-IT" baseline="-25000" dirty="0" smtClean="0"/>
              <a:t>2</a:t>
            </a:r>
            <a:r>
              <a:rPr lang="it-IT" dirty="0" smtClean="0"/>
              <a:t> = {a m</a:t>
            </a:r>
            <a:r>
              <a:rPr lang="it-IT" baseline="-25000" dirty="0"/>
              <a:t>1</a:t>
            </a:r>
            <a:r>
              <a:rPr lang="it-IT" dirty="0"/>
              <a:t>, </a:t>
            </a:r>
            <a:r>
              <a:rPr lang="it-IT" dirty="0" smtClean="0"/>
              <a:t>a m</a:t>
            </a:r>
            <a:r>
              <a:rPr lang="it-IT" baseline="-25000" dirty="0"/>
              <a:t>2</a:t>
            </a:r>
            <a:r>
              <a:rPr lang="it-IT" dirty="0"/>
              <a:t>, … </a:t>
            </a:r>
            <a:r>
              <a:rPr lang="it-IT" dirty="0" smtClean="0"/>
              <a:t>a m</a:t>
            </a:r>
            <a:r>
              <a:rPr lang="el-GR" baseline="-25000" dirty="0"/>
              <a:t>ϕ</a:t>
            </a:r>
            <a:r>
              <a:rPr lang="it-IT" baseline="-25000" dirty="0"/>
              <a:t>(n)</a:t>
            </a:r>
            <a:r>
              <a:rPr lang="it-IT" dirty="0"/>
              <a:t>}</a:t>
            </a:r>
          </a:p>
          <a:p>
            <a:r>
              <a:rPr lang="it-IT" dirty="0"/>
              <a:t>s</a:t>
            </a:r>
            <a:r>
              <a:rPr lang="it-IT" dirty="0" smtClean="0"/>
              <a:t>e a è </a:t>
            </a:r>
            <a:r>
              <a:rPr lang="it-IT" dirty="0" err="1" smtClean="0"/>
              <a:t>coprimo</a:t>
            </a:r>
            <a:r>
              <a:rPr lang="it-IT" dirty="0" smtClean="0"/>
              <a:t> con n, allora S</a:t>
            </a:r>
            <a:r>
              <a:rPr lang="it-IT" baseline="-25000" dirty="0" smtClean="0"/>
              <a:t>1</a:t>
            </a:r>
            <a:r>
              <a:rPr lang="it-IT" dirty="0" smtClean="0"/>
              <a:t> = S</a:t>
            </a:r>
            <a:r>
              <a:rPr lang="it-IT" baseline="-25000" dirty="0" smtClean="0"/>
              <a:t>2</a:t>
            </a:r>
            <a:endParaRPr lang="it-IT" baseline="-25000" dirty="0"/>
          </a:p>
        </p:txBody>
      </p:sp>
      <p:sp>
        <p:nvSpPr>
          <p:cNvPr id="5" name="Rettangolo 4"/>
          <p:cNvSpPr/>
          <p:nvPr/>
        </p:nvSpPr>
        <p:spPr>
          <a:xfrm>
            <a:off x="395536" y="5807005"/>
            <a:ext cx="8539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Il prodotto di due coprimi è </a:t>
            </a:r>
            <a:r>
              <a:rPr lang="it-IT" dirty="0" err="1" smtClean="0"/>
              <a:t>coprimo</a:t>
            </a:r>
            <a:r>
              <a:rPr lang="it-IT" dirty="0" smtClean="0"/>
              <a:t>; am</a:t>
            </a:r>
            <a:r>
              <a:rPr lang="it-IT" baseline="-25000" dirty="0" smtClean="0"/>
              <a:t>i</a:t>
            </a:r>
            <a:r>
              <a:rPr lang="it-IT" dirty="0" smtClean="0"/>
              <a:t> </a:t>
            </a:r>
            <a:r>
              <a:rPr lang="it-IT" dirty="0"/>
              <a:t>≡</a:t>
            </a:r>
            <a:r>
              <a:rPr lang="it-IT" dirty="0" smtClean="0"/>
              <a:t> </a:t>
            </a:r>
            <a:r>
              <a:rPr lang="it-IT" dirty="0" err="1" smtClean="0"/>
              <a:t>am</a:t>
            </a:r>
            <a:r>
              <a:rPr lang="it-IT" baseline="-25000" dirty="0" err="1" smtClean="0"/>
              <a:t>J</a:t>
            </a:r>
            <a:r>
              <a:rPr lang="it-IT" baseline="-25000" dirty="0" smtClean="0"/>
              <a:t>  </a:t>
            </a:r>
            <a:r>
              <a:rPr lang="it-IT" dirty="0" smtClean="0"/>
              <a:t>→  i = j e quindi gli elementi di S</a:t>
            </a:r>
            <a:r>
              <a:rPr lang="it-IT" baseline="-25000" dirty="0" smtClean="0"/>
              <a:t>2</a:t>
            </a:r>
            <a:r>
              <a:rPr lang="it-IT" dirty="0" smtClean="0"/>
              <a:t> sono tutti i coprimi con n, come S</a:t>
            </a:r>
            <a:r>
              <a:rPr lang="it-IT" baseline="-25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6087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226740"/>
            <a:ext cx="7129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Il Teorema di Eulero</a:t>
            </a:r>
            <a:endParaRPr lang="it-IT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sellaDiTesto 2"/>
              <p:cNvSpPr txBox="1"/>
              <p:nvPr/>
            </p:nvSpPr>
            <p:spPr>
              <a:xfrm>
                <a:off x="395288" y="865706"/>
                <a:ext cx="3816672" cy="763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lang="it-IT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it-IT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/>
                            </a:rPr>
                            <m:t>= </m:t>
                          </m:r>
                          <m:sSub>
                            <m:sSubPr>
                              <m:ctrlPr>
                                <a:rPr lang="it-IT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/>
                            </a:rPr>
                            <m:t> </m:t>
                          </m:r>
                          <m:r>
                            <a:rPr lang="it-IT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it-IT" i="1"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it-IT" b="0" i="1" smtClean="0">
                              <a:latin typeface="Cambria Math"/>
                              <a:ea typeface="Cambria Math"/>
                            </a:rPr>
                            <m:t> … </m:t>
                          </m:r>
                          <m:r>
                            <a:rPr lang="it-IT" i="1">
                              <a:latin typeface="Cambria Math"/>
                              <a:ea typeface="Cambria Math"/>
                            </a:rPr>
                            <m:t>×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d>
                                <m:dPr>
                                  <m:ctrlPr>
                                    <a:rPr lang="it-IT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it-IT" b="0" i="1" smtClean="0">
                                      <a:latin typeface="Cambria Math"/>
                                      <a:ea typeface="Cambria Math"/>
                                    </a:rPr>
                                    <m:t>𝑛</m:t>
                                  </m:r>
                                </m:e>
                              </m:d>
                            </m:sub>
                          </m:sSub>
                          <m:r>
                            <a:rPr lang="it-IT" b="0" i="1" smtClean="0">
                              <a:latin typeface="Cambria Math"/>
                            </a:rPr>
                            <m:t>=1/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𝑏</m:t>
                          </m:r>
                        </m:e>
                      </m:nary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3" name="CasellaDiTes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288" y="865706"/>
                <a:ext cx="3816672" cy="763094"/>
              </a:xfrm>
              <a:prstGeom prst="rect">
                <a:avLst/>
              </a:prstGeom>
              <a:blipFill rotWithShape="1">
                <a:blip r:embed="rId2"/>
                <a:stretch>
                  <a:fillRect r="-399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sellaDiTesto 3"/>
          <p:cNvSpPr txBox="1"/>
          <p:nvPr/>
        </p:nvSpPr>
        <p:spPr>
          <a:xfrm>
            <a:off x="4639816" y="910461"/>
            <a:ext cx="454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prodotto è </a:t>
            </a:r>
            <a:r>
              <a:rPr lang="it-IT" dirty="0" err="1" smtClean="0"/>
              <a:t>coprimo</a:t>
            </a:r>
            <a:r>
              <a:rPr lang="it-IT" dirty="0" smtClean="0"/>
              <a:t> con n perché di fattori coprimi e quindi ammette reciproco b in n 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/>
              <p:cNvSpPr txBox="1"/>
              <p:nvPr/>
            </p:nvSpPr>
            <p:spPr>
              <a:xfrm>
                <a:off x="395536" y="2377874"/>
                <a:ext cx="5400600" cy="763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lang="it-IT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it-IT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/>
                            </a:rPr>
                            <m:t>= </m:t>
                          </m:r>
                          <m:sSub>
                            <m:sSubPr>
                              <m:ctrlPr>
                                <a:rPr lang="it-IT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it-IT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it-IT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/>
                            </a:rPr>
                            <m:t> </m:t>
                          </m:r>
                          <m:r>
                            <a:rPr lang="it-IT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it-IT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it-IT" i="1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it-IT" i="1"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it-IT" b="0" i="1" smtClean="0">
                              <a:latin typeface="Cambria Math"/>
                              <a:ea typeface="Cambria Math"/>
                            </a:rPr>
                            <m:t> … </m:t>
                          </m:r>
                          <m:r>
                            <a:rPr lang="it-IT" i="1">
                              <a:latin typeface="Cambria Math"/>
                              <a:ea typeface="Cambria Math"/>
                            </a:rPr>
                            <m:t>×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it-IT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it-IT" i="1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d>
                                <m:dPr>
                                  <m:ctrlPr>
                                    <a:rPr lang="it-IT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it-IT" b="0" i="1" smtClean="0">
                                      <a:latin typeface="Cambria Math"/>
                                      <a:ea typeface="Cambria Math"/>
                                    </a:rPr>
                                    <m:t>𝑛</m:t>
                                  </m:r>
                                </m:e>
                              </m:d>
                            </m:sub>
                          </m:sSub>
                          <m:r>
                            <a:rPr lang="it-IT" b="0" i="1" smtClean="0">
                              <a:latin typeface="Cambria Math"/>
                            </a:rPr>
                            <m:t>= </m:t>
                          </m:r>
                          <m:sSup>
                            <m:sSupPr>
                              <m:ctrlPr>
                                <a:rPr lang="it-IT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it-IT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it-IT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d>
                                <m:dPr>
                                  <m:ctrlPr>
                                    <a:rPr lang="it-IT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it-IT" i="1">
                                      <a:latin typeface="Cambria Math"/>
                                      <a:ea typeface="Cambria Math"/>
                                    </a:rPr>
                                    <m:t>𝑛</m:t>
                                  </m:r>
                                </m:e>
                              </m:d>
                            </m:sup>
                          </m:sSup>
                          <m:nary>
                            <m:naryPr>
                              <m:chr m:val="∏"/>
                              <m:subHide m:val="on"/>
                              <m:supHide m:val="on"/>
                              <m:ctrlPr>
                                <a:rPr lang="it-IT" b="0" i="1" smtClean="0">
                                  <a:latin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it-IT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it-IT" b="0" i="1" smtClean="0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5" name="CasellaDiTes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77874"/>
                <a:ext cx="5400600" cy="76309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tangolo 5"/>
              <p:cNvSpPr/>
              <p:nvPr/>
            </p:nvSpPr>
            <p:spPr>
              <a:xfrm>
                <a:off x="5724128" y="2377874"/>
                <a:ext cx="2003497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i="1">
                          <a:latin typeface="Cambria Math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lang="it-IT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it-IT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it-IT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nary>
                      <m:r>
                        <a:rPr lang="it-IT" i="1">
                          <a:latin typeface="Cambria Math"/>
                        </a:rPr>
                        <m:t> (</m:t>
                      </m:r>
                      <m:r>
                        <a:rPr lang="it-IT" i="1">
                          <a:latin typeface="Cambria Math"/>
                        </a:rPr>
                        <m:t>𝑚𝑜𝑑</m:t>
                      </m:r>
                      <m:r>
                        <a:rPr lang="it-IT" i="1">
                          <a:latin typeface="Cambria Math"/>
                        </a:rPr>
                        <m:t> </m:t>
                      </m:r>
                      <m:r>
                        <a:rPr lang="it-IT" i="1">
                          <a:latin typeface="Cambria Math"/>
                        </a:rPr>
                        <m:t>𝑛</m:t>
                      </m:r>
                      <m:r>
                        <a:rPr lang="it-IT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6" name="Rettango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377874"/>
                <a:ext cx="2003497" cy="76309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ttangolo 6"/>
          <p:cNvSpPr/>
          <p:nvPr/>
        </p:nvSpPr>
        <p:spPr>
          <a:xfrm>
            <a:off x="4516912" y="2318566"/>
            <a:ext cx="3210714" cy="76309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395288" y="4067780"/>
            <a:ext cx="849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moltiplicando l’ultima uguaglianza per b si ottiene la tesi: 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95288" y="4849996"/>
            <a:ext cx="8281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Per ogni a </a:t>
            </a:r>
            <a:r>
              <a:rPr lang="it-IT" sz="2400" dirty="0" err="1" smtClean="0"/>
              <a:t>coprimo</a:t>
            </a:r>
            <a:r>
              <a:rPr lang="it-IT" sz="2400" dirty="0" smtClean="0"/>
              <a:t> con n, allora    </a:t>
            </a:r>
            <a:r>
              <a:rPr lang="it-IT" sz="2800" b="1" dirty="0" smtClean="0"/>
              <a:t>a </a:t>
            </a:r>
            <a:r>
              <a:rPr lang="el-GR" sz="2800" b="1" baseline="30000" dirty="0" smtClean="0"/>
              <a:t>ϕ</a:t>
            </a:r>
            <a:r>
              <a:rPr lang="it-IT" sz="2800" b="1" baseline="30000" dirty="0" smtClean="0"/>
              <a:t>(n)</a:t>
            </a:r>
            <a:r>
              <a:rPr lang="it-IT" sz="2800" b="1" dirty="0" smtClean="0"/>
              <a:t> ≡ 1  (</a:t>
            </a:r>
            <a:r>
              <a:rPr lang="it-IT" sz="2800" b="1" dirty="0" err="1" smtClean="0"/>
              <a:t>mod</a:t>
            </a:r>
            <a:r>
              <a:rPr lang="it-IT" sz="2800" b="1" dirty="0" smtClean="0"/>
              <a:t> n) 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val="244176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288" y="145375"/>
            <a:ext cx="8497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Potenze veloci in modulo</a:t>
            </a:r>
            <a:endParaRPr lang="it-IT" sz="24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95288" y="683404"/>
            <a:ext cx="4752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Quali sono le ultime due cifre di  </a:t>
            </a:r>
            <a:r>
              <a:rPr lang="it-IT" sz="2400" b="1" dirty="0" smtClean="0"/>
              <a:t>17 </a:t>
            </a:r>
            <a:r>
              <a:rPr lang="it-IT" sz="2400" b="1" baseline="30000" dirty="0" smtClean="0"/>
              <a:t>120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971600" y="1268760"/>
            <a:ext cx="8640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120</a:t>
            </a:r>
          </a:p>
          <a:p>
            <a:endParaRPr lang="it-IT" dirty="0"/>
          </a:p>
          <a:p>
            <a:r>
              <a:rPr lang="it-IT" dirty="0" smtClean="0"/>
              <a:t>  60</a:t>
            </a:r>
          </a:p>
          <a:p>
            <a:endParaRPr lang="it-IT" dirty="0"/>
          </a:p>
          <a:p>
            <a:r>
              <a:rPr lang="it-IT" dirty="0" smtClean="0"/>
              <a:t>  30</a:t>
            </a:r>
          </a:p>
          <a:p>
            <a:endParaRPr lang="it-IT" dirty="0"/>
          </a:p>
          <a:p>
            <a:r>
              <a:rPr lang="it-IT" dirty="0" smtClean="0"/>
              <a:t>  15</a:t>
            </a:r>
          </a:p>
          <a:p>
            <a:endParaRPr lang="it-IT" dirty="0"/>
          </a:p>
          <a:p>
            <a:r>
              <a:rPr lang="it-IT" dirty="0" smtClean="0"/>
              <a:t>    7</a:t>
            </a:r>
          </a:p>
          <a:p>
            <a:endParaRPr lang="it-IT" dirty="0"/>
          </a:p>
          <a:p>
            <a:r>
              <a:rPr lang="it-IT" dirty="0" smtClean="0"/>
              <a:t>    3</a:t>
            </a:r>
          </a:p>
          <a:p>
            <a:endParaRPr lang="it-IT" dirty="0"/>
          </a:p>
          <a:p>
            <a:r>
              <a:rPr lang="it-IT" dirty="0" smtClean="0"/>
              <a:t>    1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771800" y="1268760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                                     17</a:t>
            </a:r>
          </a:p>
          <a:p>
            <a:endParaRPr lang="it-IT" dirty="0"/>
          </a:p>
          <a:p>
            <a:r>
              <a:rPr lang="it-IT" dirty="0" smtClean="0"/>
              <a:t>17 x 17 </a:t>
            </a:r>
            <a:r>
              <a:rPr lang="it-IT" dirty="0" err="1" smtClean="0"/>
              <a:t>mod</a:t>
            </a:r>
            <a:r>
              <a:rPr lang="it-IT" dirty="0" smtClean="0"/>
              <a:t> 100 = 89 = -11 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059832" y="23395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-11  x  -11 </a:t>
            </a:r>
            <a:r>
              <a:rPr lang="it-IT" dirty="0" err="1" smtClean="0"/>
              <a:t>mod</a:t>
            </a:r>
            <a:r>
              <a:rPr lang="it-IT" dirty="0" smtClean="0"/>
              <a:t> 100 = 21 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203848" y="291565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21  x  21 </a:t>
            </a:r>
            <a:r>
              <a:rPr lang="it-IT" dirty="0" err="1" smtClean="0"/>
              <a:t>mod</a:t>
            </a:r>
            <a:r>
              <a:rPr lang="it-IT" dirty="0" smtClean="0"/>
              <a:t> 100 = 41 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3203848" y="346442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41  x  41 </a:t>
            </a:r>
            <a:r>
              <a:rPr lang="it-IT" dirty="0" err="1" smtClean="0"/>
              <a:t>mod</a:t>
            </a:r>
            <a:r>
              <a:rPr lang="it-IT" dirty="0" smtClean="0"/>
              <a:t> 100 = 81 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203848" y="40050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81  x  81 </a:t>
            </a:r>
            <a:r>
              <a:rPr lang="it-IT" dirty="0" err="1" smtClean="0"/>
              <a:t>mod</a:t>
            </a:r>
            <a:r>
              <a:rPr lang="it-IT" dirty="0" smtClean="0"/>
              <a:t> 100 = 61 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203848" y="457183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81  x  81 </a:t>
            </a:r>
            <a:r>
              <a:rPr lang="it-IT" dirty="0" err="1" smtClean="0"/>
              <a:t>mod</a:t>
            </a:r>
            <a:r>
              <a:rPr lang="it-IT" dirty="0" smtClean="0"/>
              <a:t> 100 = 21 </a:t>
            </a:r>
            <a:endParaRPr lang="it-IT" dirty="0"/>
          </a:p>
        </p:txBody>
      </p:sp>
      <p:grpSp>
        <p:nvGrpSpPr>
          <p:cNvPr id="14" name="Gruppo 13"/>
          <p:cNvGrpSpPr/>
          <p:nvPr/>
        </p:nvGrpSpPr>
        <p:grpSpPr>
          <a:xfrm>
            <a:off x="899592" y="1412776"/>
            <a:ext cx="4824536" cy="72008"/>
            <a:chOff x="827584" y="1412776"/>
            <a:chExt cx="4824536" cy="72008"/>
          </a:xfrm>
        </p:grpSpPr>
        <p:cxnSp>
          <p:nvCxnSpPr>
            <p:cNvPr id="12" name="Connettore 1 11"/>
            <p:cNvCxnSpPr/>
            <p:nvPr/>
          </p:nvCxnSpPr>
          <p:spPr>
            <a:xfrm>
              <a:off x="827584" y="1412776"/>
              <a:ext cx="4824536" cy="0"/>
            </a:xfrm>
            <a:prstGeom prst="line">
              <a:avLst/>
            </a:prstGeom>
            <a:ln w="952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/>
          </p:nvCxnSpPr>
          <p:spPr>
            <a:xfrm>
              <a:off x="827584" y="1484784"/>
              <a:ext cx="4824536" cy="0"/>
            </a:xfrm>
            <a:prstGeom prst="line">
              <a:avLst/>
            </a:prstGeom>
            <a:ln w="952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o 17"/>
          <p:cNvGrpSpPr/>
          <p:nvPr/>
        </p:nvGrpSpPr>
        <p:grpSpPr>
          <a:xfrm>
            <a:off x="899592" y="1971424"/>
            <a:ext cx="4824536" cy="72008"/>
            <a:chOff x="827584" y="1412776"/>
            <a:chExt cx="4824536" cy="72008"/>
          </a:xfrm>
        </p:grpSpPr>
        <p:cxnSp>
          <p:nvCxnSpPr>
            <p:cNvPr id="19" name="Connettore 1 18"/>
            <p:cNvCxnSpPr/>
            <p:nvPr/>
          </p:nvCxnSpPr>
          <p:spPr>
            <a:xfrm>
              <a:off x="827584" y="1412776"/>
              <a:ext cx="4824536" cy="0"/>
            </a:xfrm>
            <a:prstGeom prst="line">
              <a:avLst/>
            </a:prstGeom>
            <a:ln w="952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19"/>
            <p:cNvCxnSpPr/>
            <p:nvPr/>
          </p:nvCxnSpPr>
          <p:spPr>
            <a:xfrm>
              <a:off x="827584" y="1484784"/>
              <a:ext cx="4824536" cy="0"/>
            </a:xfrm>
            <a:prstGeom prst="line">
              <a:avLst/>
            </a:prstGeom>
            <a:ln w="952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o 20"/>
          <p:cNvGrpSpPr/>
          <p:nvPr/>
        </p:nvGrpSpPr>
        <p:grpSpPr>
          <a:xfrm>
            <a:off x="899592" y="2492896"/>
            <a:ext cx="4824536" cy="72008"/>
            <a:chOff x="827584" y="1412776"/>
            <a:chExt cx="4824536" cy="72008"/>
          </a:xfrm>
        </p:grpSpPr>
        <p:cxnSp>
          <p:nvCxnSpPr>
            <p:cNvPr id="22" name="Connettore 1 21"/>
            <p:cNvCxnSpPr/>
            <p:nvPr/>
          </p:nvCxnSpPr>
          <p:spPr>
            <a:xfrm>
              <a:off x="827584" y="1412776"/>
              <a:ext cx="4824536" cy="0"/>
            </a:xfrm>
            <a:prstGeom prst="line">
              <a:avLst/>
            </a:prstGeom>
            <a:ln w="952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1 22"/>
            <p:cNvCxnSpPr/>
            <p:nvPr/>
          </p:nvCxnSpPr>
          <p:spPr>
            <a:xfrm>
              <a:off x="827584" y="1484784"/>
              <a:ext cx="4824536" cy="0"/>
            </a:xfrm>
            <a:prstGeom prst="line">
              <a:avLst/>
            </a:prstGeom>
            <a:ln w="952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CasellaDiTesto 26"/>
          <p:cNvSpPr txBox="1"/>
          <p:nvPr/>
        </p:nvSpPr>
        <p:spPr>
          <a:xfrm>
            <a:off x="6156176" y="346111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41  x  81 </a:t>
            </a:r>
            <a:r>
              <a:rPr lang="it-IT" dirty="0" err="1" smtClean="0"/>
              <a:t>mod</a:t>
            </a:r>
            <a:r>
              <a:rPr lang="it-IT" dirty="0" smtClean="0"/>
              <a:t> 100 = 21 </a:t>
            </a:r>
            <a:endParaRPr lang="it-IT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6156176" y="399577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21  x  61 </a:t>
            </a:r>
            <a:r>
              <a:rPr lang="it-IT" dirty="0" err="1" smtClean="0"/>
              <a:t>mod</a:t>
            </a:r>
            <a:r>
              <a:rPr lang="it-IT" dirty="0" smtClean="0"/>
              <a:t> 100 = 81 </a:t>
            </a:r>
            <a:endParaRPr lang="it-IT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6156176" y="449982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81  x  21 </a:t>
            </a:r>
            <a:r>
              <a:rPr lang="it-IT" dirty="0" err="1" smtClean="0"/>
              <a:t>mod</a:t>
            </a:r>
            <a:r>
              <a:rPr lang="it-IT" dirty="0" smtClean="0"/>
              <a:t> 100 = 1 </a:t>
            </a:r>
            <a:endParaRPr lang="it-IT" dirty="0"/>
          </a:p>
        </p:txBody>
      </p:sp>
      <p:sp>
        <p:nvSpPr>
          <p:cNvPr id="30" name="Rettangolo 29"/>
          <p:cNvSpPr/>
          <p:nvPr/>
        </p:nvSpPr>
        <p:spPr>
          <a:xfrm>
            <a:off x="5508104" y="692696"/>
            <a:ext cx="26709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/>
              <a:t>17 </a:t>
            </a:r>
            <a:r>
              <a:rPr lang="it-IT" sz="2400" b="1" baseline="30000" dirty="0" smtClean="0"/>
              <a:t>120  </a:t>
            </a:r>
            <a:r>
              <a:rPr lang="it-IT" sz="2400" b="1" dirty="0" smtClean="0"/>
              <a:t>≡  1  </a:t>
            </a:r>
            <a:r>
              <a:rPr lang="it-IT" sz="2400" b="1" dirty="0" err="1" smtClean="0"/>
              <a:t>mod</a:t>
            </a:r>
            <a:r>
              <a:rPr lang="it-IT" sz="2400" b="1" dirty="0" smtClean="0"/>
              <a:t> 100</a:t>
            </a:r>
            <a:endParaRPr lang="it-IT" sz="2400" dirty="0"/>
          </a:p>
        </p:txBody>
      </p:sp>
      <p:sp>
        <p:nvSpPr>
          <p:cNvPr id="31" name="Rettangolo 30"/>
          <p:cNvSpPr/>
          <p:nvPr/>
        </p:nvSpPr>
        <p:spPr>
          <a:xfrm>
            <a:off x="973029" y="5229200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/>
              <a:t>ϕ</a:t>
            </a:r>
            <a:r>
              <a:rPr lang="it-IT" dirty="0" smtClean="0"/>
              <a:t>(100) </a:t>
            </a:r>
            <a:r>
              <a:rPr lang="it-IT" dirty="0"/>
              <a:t>= </a:t>
            </a:r>
            <a:r>
              <a:rPr lang="it-IT" dirty="0" smtClean="0"/>
              <a:t>40;     120 = </a:t>
            </a:r>
            <a:r>
              <a:rPr lang="el-GR" dirty="0"/>
              <a:t>ϕ</a:t>
            </a:r>
            <a:r>
              <a:rPr lang="it-IT" dirty="0" smtClean="0"/>
              <a:t>(100) x3;  </a:t>
            </a:r>
            <a:endParaRPr lang="it-IT" dirty="0"/>
          </a:p>
        </p:txBody>
      </p:sp>
      <p:sp>
        <p:nvSpPr>
          <p:cNvPr id="33" name="Rettangolo 32"/>
          <p:cNvSpPr/>
          <p:nvPr/>
        </p:nvSpPr>
        <p:spPr>
          <a:xfrm>
            <a:off x="1007594" y="5805264"/>
            <a:ext cx="4926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17 </a:t>
            </a:r>
            <a:r>
              <a:rPr lang="it-IT" baseline="30000" dirty="0" smtClean="0"/>
              <a:t>120  </a:t>
            </a:r>
            <a:r>
              <a:rPr lang="it-IT" dirty="0" smtClean="0"/>
              <a:t>=  17 </a:t>
            </a:r>
            <a:r>
              <a:rPr lang="el-GR" baseline="30000" dirty="0" smtClean="0"/>
              <a:t>ϕ</a:t>
            </a:r>
            <a:r>
              <a:rPr lang="it-IT" baseline="30000" dirty="0" smtClean="0"/>
              <a:t>(100) 3</a:t>
            </a:r>
            <a:r>
              <a:rPr lang="it-IT" dirty="0" smtClean="0"/>
              <a:t> = (</a:t>
            </a:r>
            <a:r>
              <a:rPr lang="it-IT" b="1" dirty="0" smtClean="0"/>
              <a:t>17 </a:t>
            </a:r>
            <a:r>
              <a:rPr lang="el-GR" b="1" baseline="30000" dirty="0"/>
              <a:t>ϕ</a:t>
            </a:r>
            <a:r>
              <a:rPr lang="it-IT" b="1" baseline="30000" dirty="0"/>
              <a:t>(100</a:t>
            </a:r>
            <a:r>
              <a:rPr lang="it-IT" b="1" baseline="30000" dirty="0" smtClean="0"/>
              <a:t>)</a:t>
            </a:r>
            <a:r>
              <a:rPr lang="it-IT" dirty="0" smtClean="0"/>
              <a:t>)</a:t>
            </a:r>
            <a:r>
              <a:rPr lang="it-IT" baseline="30000" dirty="0" smtClean="0"/>
              <a:t> </a:t>
            </a:r>
            <a:r>
              <a:rPr lang="it-IT" baseline="30000" dirty="0"/>
              <a:t>3</a:t>
            </a:r>
            <a:r>
              <a:rPr lang="it-IT" dirty="0"/>
              <a:t> </a:t>
            </a:r>
            <a:r>
              <a:rPr lang="it-IT" dirty="0" smtClean="0"/>
              <a:t>= 1</a:t>
            </a:r>
            <a:r>
              <a:rPr lang="it-IT" baseline="30000" dirty="0" smtClean="0"/>
              <a:t>3</a:t>
            </a:r>
            <a:r>
              <a:rPr lang="it-IT" dirty="0" smtClean="0"/>
              <a:t> = 1      </a:t>
            </a:r>
            <a:r>
              <a:rPr lang="it-IT" dirty="0" err="1" smtClean="0"/>
              <a:t>mod</a:t>
            </a:r>
            <a:r>
              <a:rPr lang="it-IT" dirty="0" smtClean="0"/>
              <a:t> 100</a:t>
            </a:r>
            <a:endParaRPr lang="it-IT" dirty="0"/>
          </a:p>
        </p:txBody>
      </p:sp>
      <p:grpSp>
        <p:nvGrpSpPr>
          <p:cNvPr id="37" name="Gruppo 36"/>
          <p:cNvGrpSpPr/>
          <p:nvPr/>
        </p:nvGrpSpPr>
        <p:grpSpPr>
          <a:xfrm>
            <a:off x="5076056" y="2915652"/>
            <a:ext cx="1080120" cy="914794"/>
            <a:chOff x="5076056" y="2915652"/>
            <a:chExt cx="1080120" cy="914794"/>
          </a:xfrm>
        </p:grpSpPr>
        <p:sp>
          <p:nvSpPr>
            <p:cNvPr id="34" name="Ovale 33"/>
            <p:cNvSpPr/>
            <p:nvPr/>
          </p:nvSpPr>
          <p:spPr>
            <a:xfrm>
              <a:off x="5076056" y="2915652"/>
              <a:ext cx="360040" cy="91479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36" name="Connettore 2 35"/>
            <p:cNvCxnSpPr>
              <a:stCxn id="34" idx="6"/>
              <a:endCxn id="27" idx="1"/>
            </p:cNvCxnSpPr>
            <p:nvPr/>
          </p:nvCxnSpPr>
          <p:spPr>
            <a:xfrm>
              <a:off x="5436096" y="3373049"/>
              <a:ext cx="720080" cy="272731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501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7" grpId="0"/>
      <p:bldP spid="28" grpId="0"/>
      <p:bldP spid="29" grpId="0"/>
      <p:bldP spid="31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288" y="218331"/>
            <a:ext cx="85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L’inverso di un elemento in modulo n</a:t>
            </a:r>
            <a:endParaRPr lang="it-IT" sz="2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1840" y="692696"/>
            <a:ext cx="857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Sia a </a:t>
            </a:r>
            <a:r>
              <a:rPr lang="it-IT" dirty="0" err="1" smtClean="0"/>
              <a:t>coprimo</a:t>
            </a:r>
            <a:r>
              <a:rPr lang="it-IT" dirty="0" smtClean="0"/>
              <a:t> con n,  allora </a:t>
            </a:r>
            <a:r>
              <a:rPr lang="it-IT" sz="2400" b="1" dirty="0" smtClean="0"/>
              <a:t>a</a:t>
            </a:r>
            <a:r>
              <a:rPr lang="el-GR" sz="2400" b="1" baseline="30000" dirty="0" smtClean="0"/>
              <a:t>ϕ</a:t>
            </a:r>
            <a:r>
              <a:rPr lang="it-IT" sz="2400" b="1" baseline="30000" dirty="0" smtClean="0"/>
              <a:t>(n)-1 </a:t>
            </a:r>
            <a:r>
              <a:rPr lang="it-IT" dirty="0" smtClean="0"/>
              <a:t>è il reciproco di a(</a:t>
            </a:r>
            <a:r>
              <a:rPr lang="it-IT" dirty="0" err="1" smtClean="0"/>
              <a:t>mod</a:t>
            </a:r>
            <a:r>
              <a:rPr lang="it-IT" dirty="0" smtClean="0"/>
              <a:t> n)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95536" y="1403484"/>
            <a:ext cx="857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n = 7 x 11 =  77;    </a:t>
            </a:r>
            <a:r>
              <a:rPr lang="el-GR" dirty="0" smtClean="0"/>
              <a:t>ϕ(</a:t>
            </a:r>
            <a:r>
              <a:rPr lang="it-IT" dirty="0" smtClean="0"/>
              <a:t>77) = 6 x 10 = 60       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1403484"/>
            <a:ext cx="331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Calcolare il reciproco di 17 in 60. 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95536" y="1979548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60 = 2</a:t>
            </a:r>
            <a:r>
              <a:rPr lang="it-IT" baseline="30000" dirty="0"/>
              <a:t>2</a:t>
            </a:r>
            <a:r>
              <a:rPr lang="it-IT" dirty="0" smtClean="0"/>
              <a:t> 3 5 </a:t>
            </a:r>
            <a:r>
              <a:rPr lang="it-IT" dirty="0" smtClean="0">
                <a:sym typeface="Wingdings" pitchFamily="2" charset="2"/>
              </a:rPr>
              <a:t> </a:t>
            </a:r>
            <a:r>
              <a:rPr lang="el-GR" dirty="0" smtClean="0"/>
              <a:t>ϕ(</a:t>
            </a:r>
            <a:r>
              <a:rPr lang="it-IT" dirty="0" smtClean="0"/>
              <a:t>60) = </a:t>
            </a:r>
            <a:r>
              <a:rPr lang="el-GR" dirty="0" smtClean="0"/>
              <a:t>ϕ(</a:t>
            </a:r>
            <a:r>
              <a:rPr lang="it-IT" dirty="0" smtClean="0"/>
              <a:t>4) </a:t>
            </a:r>
            <a:r>
              <a:rPr lang="el-GR" dirty="0" smtClean="0"/>
              <a:t>ϕ(</a:t>
            </a:r>
            <a:r>
              <a:rPr lang="it-IT" dirty="0" smtClean="0"/>
              <a:t>3) </a:t>
            </a:r>
            <a:r>
              <a:rPr lang="el-GR" dirty="0" smtClean="0"/>
              <a:t>ϕ(</a:t>
            </a:r>
            <a:r>
              <a:rPr lang="it-IT" dirty="0" smtClean="0"/>
              <a:t>5) = 2 x 2 x 5 = 20</a:t>
            </a:r>
            <a:r>
              <a:rPr lang="it-IT" dirty="0" smtClean="0">
                <a:sym typeface="Wingdings" pitchFamily="2" charset="2"/>
              </a:rPr>
              <a:t>  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255561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reciproco di 17 in 60 è :  17</a:t>
            </a:r>
            <a:r>
              <a:rPr lang="el-GR" b="1" baseline="30000" dirty="0" smtClean="0"/>
              <a:t> </a:t>
            </a:r>
            <a:r>
              <a:rPr lang="el-GR" b="1" baseline="30000" dirty="0"/>
              <a:t>ϕ</a:t>
            </a:r>
            <a:r>
              <a:rPr lang="it-IT" b="1" baseline="30000" dirty="0" smtClean="0"/>
              <a:t>(60)-</a:t>
            </a:r>
            <a:r>
              <a:rPr lang="it-IT" b="1" baseline="30000" dirty="0"/>
              <a:t>1</a:t>
            </a:r>
            <a:r>
              <a:rPr lang="it-IT" dirty="0" smtClean="0"/>
              <a:t> = 17</a:t>
            </a:r>
            <a:r>
              <a:rPr lang="it-IT" baseline="30000" dirty="0" smtClean="0"/>
              <a:t>19</a:t>
            </a:r>
            <a:r>
              <a:rPr lang="it-IT" dirty="0" smtClean="0"/>
              <a:t> (</a:t>
            </a:r>
            <a:r>
              <a:rPr lang="it-IT" dirty="0" err="1" smtClean="0"/>
              <a:t>mod</a:t>
            </a:r>
            <a:r>
              <a:rPr lang="it-IT" dirty="0" smtClean="0"/>
              <a:t> 60)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95536" y="313167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17</a:t>
            </a:r>
            <a:r>
              <a:rPr lang="it-IT" baseline="30000" dirty="0" smtClean="0"/>
              <a:t>4</a:t>
            </a:r>
            <a:r>
              <a:rPr lang="it-IT" dirty="0" smtClean="0"/>
              <a:t> = </a:t>
            </a:r>
            <a:r>
              <a:rPr lang="it-IT" dirty="0"/>
              <a:t>83521</a:t>
            </a:r>
            <a:r>
              <a:rPr lang="it-IT" dirty="0" smtClean="0"/>
              <a:t> ≡ 1 (</a:t>
            </a:r>
            <a:r>
              <a:rPr lang="it-IT" dirty="0" err="1" smtClean="0"/>
              <a:t>mod</a:t>
            </a:r>
            <a:r>
              <a:rPr lang="it-IT" dirty="0" smtClean="0"/>
              <a:t> 60); 17</a:t>
            </a:r>
            <a:r>
              <a:rPr lang="it-IT" baseline="30000" dirty="0" smtClean="0"/>
              <a:t>19</a:t>
            </a:r>
            <a:r>
              <a:rPr lang="it-IT" dirty="0" smtClean="0"/>
              <a:t> = 17</a:t>
            </a:r>
            <a:r>
              <a:rPr lang="it-IT" baseline="30000" dirty="0" smtClean="0"/>
              <a:t>4x4 + 3 </a:t>
            </a:r>
            <a:r>
              <a:rPr lang="it-IT" dirty="0" smtClean="0"/>
              <a:t>≡ 1 x 17</a:t>
            </a:r>
            <a:r>
              <a:rPr lang="it-IT" baseline="30000" dirty="0" smtClean="0"/>
              <a:t>3</a:t>
            </a:r>
            <a:r>
              <a:rPr lang="it-IT" dirty="0"/>
              <a:t>= 4913= </a:t>
            </a:r>
            <a:r>
              <a:rPr lang="it-IT" b="1" dirty="0" smtClean="0"/>
              <a:t>53</a:t>
            </a:r>
            <a:r>
              <a:rPr lang="it-IT" dirty="0" smtClean="0"/>
              <a:t> = (</a:t>
            </a:r>
            <a:r>
              <a:rPr lang="it-IT" dirty="0" err="1" smtClean="0"/>
              <a:t>mod</a:t>
            </a:r>
            <a:r>
              <a:rPr lang="it-IT" dirty="0" smtClean="0"/>
              <a:t> 60)  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395536" y="4787860"/>
            <a:ext cx="792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modulo 77 si avrà, per ogni </a:t>
            </a:r>
            <a:r>
              <a:rPr lang="it-IT" b="1" dirty="0" smtClean="0"/>
              <a:t>a</a:t>
            </a:r>
            <a:r>
              <a:rPr lang="it-IT" dirty="0" smtClean="0"/>
              <a:t> </a:t>
            </a:r>
            <a:r>
              <a:rPr lang="it-IT" dirty="0" err="1" smtClean="0"/>
              <a:t>coprimo</a:t>
            </a:r>
            <a:r>
              <a:rPr lang="it-IT" dirty="0" smtClean="0"/>
              <a:t> con 77:</a:t>
            </a:r>
            <a:endParaRPr lang="it-IT" sz="2400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395536" y="3707740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17</a:t>
            </a:r>
            <a:r>
              <a:rPr lang="it-IT" baseline="30000" dirty="0"/>
              <a:t> </a:t>
            </a:r>
            <a:r>
              <a:rPr lang="it-IT" dirty="0" smtClean="0"/>
              <a:t>x 53 = 901 = </a:t>
            </a:r>
            <a:r>
              <a:rPr lang="it-IT" sz="2400" b="1" dirty="0" smtClean="0"/>
              <a:t>60 x 15 + 1 </a:t>
            </a:r>
            <a:r>
              <a:rPr lang="it-IT" dirty="0" smtClean="0"/>
              <a:t>≡ 1 (</a:t>
            </a:r>
            <a:r>
              <a:rPr lang="it-IT" dirty="0" err="1" smtClean="0"/>
              <a:t>mod</a:t>
            </a:r>
            <a:r>
              <a:rPr lang="it-IT" dirty="0" smtClean="0"/>
              <a:t> 60)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1259632" y="5415607"/>
            <a:ext cx="6800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/>
              <a:t>(</a:t>
            </a:r>
            <a:r>
              <a:rPr lang="it-IT" sz="2400" b="1" dirty="0"/>
              <a:t>a </a:t>
            </a:r>
            <a:r>
              <a:rPr lang="it-IT" sz="2400" b="1" baseline="30000" dirty="0"/>
              <a:t>13</a:t>
            </a:r>
            <a:r>
              <a:rPr lang="it-IT" sz="2400" b="1" dirty="0"/>
              <a:t>) </a:t>
            </a:r>
            <a:r>
              <a:rPr lang="it-IT" sz="2400" b="1" baseline="30000" dirty="0"/>
              <a:t>37</a:t>
            </a:r>
            <a:r>
              <a:rPr lang="it-IT" sz="2400" b="1" dirty="0"/>
              <a:t> = a </a:t>
            </a:r>
            <a:r>
              <a:rPr lang="it-IT" sz="2400" b="1" baseline="30000" dirty="0" smtClean="0"/>
              <a:t>901</a:t>
            </a:r>
            <a:r>
              <a:rPr lang="it-IT" sz="2400" b="1" dirty="0" smtClean="0"/>
              <a:t> </a:t>
            </a:r>
            <a:r>
              <a:rPr lang="it-IT" sz="2400" b="1" dirty="0"/>
              <a:t>= </a:t>
            </a:r>
            <a:r>
              <a:rPr lang="it-IT" sz="2400" b="1" dirty="0" smtClean="0"/>
              <a:t>a </a:t>
            </a:r>
            <a:r>
              <a:rPr lang="it-IT" sz="2400" b="1" baseline="30000" dirty="0" smtClean="0"/>
              <a:t>60 x 15  + 1 </a:t>
            </a:r>
            <a:r>
              <a:rPr lang="it-IT" sz="2400" b="1" dirty="0" smtClean="0"/>
              <a:t>= (a </a:t>
            </a:r>
            <a:r>
              <a:rPr lang="it-IT" sz="2400" b="1" baseline="30000" dirty="0" smtClean="0"/>
              <a:t>60</a:t>
            </a:r>
            <a:r>
              <a:rPr lang="it-IT" sz="2400" b="1" dirty="0" smtClean="0"/>
              <a:t>)</a:t>
            </a:r>
            <a:r>
              <a:rPr lang="it-IT" sz="2400" b="1" baseline="30000" dirty="0" smtClean="0"/>
              <a:t>15  </a:t>
            </a:r>
            <a:r>
              <a:rPr lang="it-IT" sz="2400" b="1" dirty="0" smtClean="0"/>
              <a:t> x a = a  (</a:t>
            </a:r>
            <a:r>
              <a:rPr lang="it-IT" sz="2400" b="1" dirty="0" err="1" smtClean="0"/>
              <a:t>mod</a:t>
            </a:r>
            <a:r>
              <a:rPr lang="it-IT" sz="2400" b="1" dirty="0" smtClean="0"/>
              <a:t> 77) </a:t>
            </a:r>
            <a:endParaRPr lang="it-IT" sz="2400" b="1" baseline="30000" dirty="0"/>
          </a:p>
        </p:txBody>
      </p:sp>
    </p:spTree>
    <p:extLst>
      <p:ext uri="{BB962C8B-B14F-4D97-AF65-F5344CB8AC3E}">
        <p14:creationId xmlns:p14="http://schemas.microsoft.com/office/powerpoint/2010/main" val="306878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1" grpId="0"/>
      <p:bldP spid="12" grpId="0"/>
      <p:bldP spid="13" grpId="0"/>
      <p:bldP spid="21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288" y="215936"/>
            <a:ext cx="3637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/>
              <a:t>Una sequenza da Fibonacci.</a:t>
            </a:r>
            <a:endParaRPr lang="it-IT" sz="2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836712"/>
            <a:ext cx="864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</a:t>
            </a:r>
            <a:r>
              <a:rPr lang="it-IT" baseline="-25000" dirty="0" smtClean="0"/>
              <a:t>n</a:t>
            </a:r>
            <a:r>
              <a:rPr lang="it-IT" dirty="0" smtClean="0"/>
              <a:t> = (a</a:t>
            </a:r>
            <a:r>
              <a:rPr lang="it-IT" baseline="-25000" dirty="0"/>
              <a:t>n-2</a:t>
            </a:r>
            <a:r>
              <a:rPr lang="it-IT" dirty="0" smtClean="0"/>
              <a:t> + a</a:t>
            </a:r>
            <a:r>
              <a:rPr lang="it-IT" baseline="-25000" dirty="0"/>
              <a:t>n-1</a:t>
            </a:r>
            <a:r>
              <a:rPr lang="it-IT" dirty="0" smtClean="0"/>
              <a:t>) </a:t>
            </a:r>
            <a:r>
              <a:rPr lang="it-IT" dirty="0" err="1" smtClean="0"/>
              <a:t>mod</a:t>
            </a:r>
            <a:r>
              <a:rPr lang="it-IT" dirty="0" smtClean="0"/>
              <a:t> 10;   a</a:t>
            </a:r>
            <a:r>
              <a:rPr lang="it-IT" baseline="-25000" dirty="0"/>
              <a:t>0</a:t>
            </a:r>
            <a:r>
              <a:rPr lang="it-IT" dirty="0" smtClean="0"/>
              <a:t> = 0; a</a:t>
            </a:r>
            <a:r>
              <a:rPr lang="it-IT" baseline="-25000" dirty="0"/>
              <a:t>1</a:t>
            </a:r>
            <a:r>
              <a:rPr lang="it-IT" dirty="0" smtClean="0"/>
              <a:t> = 1		è abbastanza casuale?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698382"/>
              </p:ext>
            </p:extLst>
          </p:nvPr>
        </p:nvGraphicFramePr>
        <p:xfrm>
          <a:off x="395288" y="1484784"/>
          <a:ext cx="849718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  <a:gridCol w="3694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it-IT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it-IT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395288" y="2204864"/>
            <a:ext cx="864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prevedibilità tiene per posizioni prossime, ma non lo è per quelle più lontane. 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2915816" y="1340768"/>
            <a:ext cx="864096" cy="72008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915816" y="148623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3   1</a:t>
            </a:r>
            <a:endParaRPr lang="it-IT" sz="2400" b="1" dirty="0"/>
          </a:p>
        </p:txBody>
      </p:sp>
      <p:sp>
        <p:nvSpPr>
          <p:cNvPr id="10" name="Rettangolo 9"/>
          <p:cNvSpPr/>
          <p:nvPr/>
        </p:nvSpPr>
        <p:spPr>
          <a:xfrm>
            <a:off x="7713056" y="1412776"/>
            <a:ext cx="504056" cy="60712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3779912" y="1484784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4   5   9   4   3   7   0   7   7   </a:t>
            </a:r>
            <a:r>
              <a:rPr lang="it-IT" sz="2400" b="1" dirty="0"/>
              <a:t> </a:t>
            </a:r>
            <a:r>
              <a:rPr lang="it-IT" sz="2400" b="1" dirty="0" smtClean="0"/>
              <a:t>4   1   5</a:t>
            </a:r>
            <a:endParaRPr lang="it-IT" sz="2400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395536" y="2793702"/>
            <a:ext cx="3801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distribuzione, ad esempio dei primi 60 termini, non è proprio uniforme … </a:t>
            </a:r>
          </a:p>
          <a:p>
            <a:r>
              <a:rPr lang="it-IT" dirty="0" smtClean="0"/>
              <a:t>(i dispari hanno frequenza doppia)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792112"/>
            <a:ext cx="4786788" cy="258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asellaDiTesto 14"/>
          <p:cNvSpPr txBox="1"/>
          <p:nvPr/>
        </p:nvSpPr>
        <p:spPr>
          <a:xfrm>
            <a:off x="5091246" y="2780928"/>
            <a:ext cx="3801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distribuzione delle coppie dei successivi, nel prodotto cartesiano delle cifre, è abbastanza uniforme …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408" y="3810895"/>
            <a:ext cx="3368040" cy="255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/>
      <p:bldP spid="10" grpId="0" animBg="1"/>
      <p:bldP spid="11" grpId="0"/>
      <p:bldP spid="13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/>
          <p:cNvSpPr txBox="1"/>
          <p:nvPr/>
        </p:nvSpPr>
        <p:spPr>
          <a:xfrm>
            <a:off x="395536" y="752510"/>
            <a:ext cx="792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Siano p e q numeri primi ‘grandi’ (100 cifre);  n = p x q;   </a:t>
            </a:r>
            <a:r>
              <a:rPr lang="el-GR" dirty="0" smtClean="0"/>
              <a:t>ϕ(</a:t>
            </a:r>
            <a:r>
              <a:rPr lang="it-IT" dirty="0" smtClean="0"/>
              <a:t>n) = (p-1) x (q-1)</a:t>
            </a:r>
            <a:endParaRPr lang="it-IT" sz="24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395536" y="1328574"/>
            <a:ext cx="792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Siano s un numero primo;  calcolo t (reciproco di s in </a:t>
            </a:r>
            <a:r>
              <a:rPr lang="el-GR" dirty="0"/>
              <a:t>ϕ(</a:t>
            </a:r>
            <a:r>
              <a:rPr lang="it-IT" dirty="0"/>
              <a:t>n</a:t>
            </a:r>
            <a:r>
              <a:rPr lang="it-IT" dirty="0" smtClean="0"/>
              <a:t>)). </a:t>
            </a:r>
            <a:endParaRPr lang="it-IT" sz="24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395536" y="1976646"/>
            <a:ext cx="792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Per ogni m, </a:t>
            </a:r>
            <a:r>
              <a:rPr lang="it-IT" sz="2400" dirty="0" err="1" smtClean="0"/>
              <a:t>coprimo</a:t>
            </a:r>
            <a:r>
              <a:rPr lang="it-IT" sz="2400" dirty="0" smtClean="0"/>
              <a:t> con n,  vale:  (m </a:t>
            </a:r>
            <a:r>
              <a:rPr lang="it-IT" sz="2400" baseline="30000" dirty="0" smtClean="0"/>
              <a:t>s</a:t>
            </a:r>
            <a:r>
              <a:rPr lang="it-IT" sz="2400" dirty="0" smtClean="0"/>
              <a:t>) </a:t>
            </a:r>
            <a:r>
              <a:rPr lang="it-IT" sz="2400" baseline="30000" dirty="0"/>
              <a:t>t</a:t>
            </a:r>
            <a:r>
              <a:rPr lang="it-IT" sz="2400" dirty="0" smtClean="0"/>
              <a:t>  ≡  m   (</a:t>
            </a:r>
            <a:r>
              <a:rPr lang="it-IT" sz="2400" dirty="0" err="1" smtClean="0"/>
              <a:t>mod</a:t>
            </a:r>
            <a:r>
              <a:rPr lang="it-IT" sz="2400" dirty="0" smtClean="0"/>
              <a:t> n)</a:t>
            </a:r>
            <a:endParaRPr lang="it-IT" sz="2400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395536" y="2624718"/>
            <a:ext cx="792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CHIAVE PUBBLICA:  s,  n  ;     CHIAVE PRIVATA:  t,  n</a:t>
            </a:r>
            <a:endParaRPr lang="it-IT" sz="2400" dirty="0"/>
          </a:p>
        </p:txBody>
      </p:sp>
      <p:sp>
        <p:nvSpPr>
          <p:cNvPr id="19" name="Rettangolo 18"/>
          <p:cNvSpPr/>
          <p:nvPr/>
        </p:nvSpPr>
        <p:spPr>
          <a:xfrm>
            <a:off x="391840" y="535940"/>
            <a:ext cx="7928272" cy="252082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6948264" y="188640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smtClean="0"/>
              <a:t>R S A</a:t>
            </a:r>
            <a:endParaRPr lang="it-IT" sz="4000" b="1" dirty="0"/>
          </a:p>
        </p:txBody>
      </p:sp>
      <p:sp>
        <p:nvSpPr>
          <p:cNvPr id="3" name="Rettangolo 2"/>
          <p:cNvSpPr/>
          <p:nvPr/>
        </p:nvSpPr>
        <p:spPr>
          <a:xfrm>
            <a:off x="395536" y="3200782"/>
            <a:ext cx="792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Ronald </a:t>
            </a:r>
            <a:r>
              <a:rPr lang="en-US" sz="2400" b="1" dirty="0" err="1"/>
              <a:t>R</a:t>
            </a:r>
            <a:r>
              <a:rPr lang="en-US" dirty="0" err="1"/>
              <a:t>ivest</a:t>
            </a:r>
            <a:r>
              <a:rPr lang="en-US" dirty="0"/>
              <a:t>, </a:t>
            </a:r>
            <a:r>
              <a:rPr lang="en-US" dirty="0" err="1"/>
              <a:t>Adi</a:t>
            </a:r>
            <a:r>
              <a:rPr lang="en-US" dirty="0"/>
              <a:t> </a:t>
            </a:r>
            <a:r>
              <a:rPr lang="en-US" sz="2400" b="1" dirty="0"/>
              <a:t>S</a:t>
            </a:r>
            <a:r>
              <a:rPr lang="en-US" dirty="0"/>
              <a:t>hamir e Leonard </a:t>
            </a:r>
            <a:r>
              <a:rPr lang="en-US" sz="2400" b="1" dirty="0" err="1" smtClean="0"/>
              <a:t>A</a:t>
            </a:r>
            <a:r>
              <a:rPr lang="en-US" dirty="0" err="1" smtClean="0"/>
              <a:t>dleman</a:t>
            </a:r>
            <a:r>
              <a:rPr lang="en-US" dirty="0" smtClean="0"/>
              <a:t>;  1983 </a:t>
            </a:r>
            <a:r>
              <a:rPr lang="en-US" dirty="0" err="1" smtClean="0"/>
              <a:t>brevetto</a:t>
            </a:r>
            <a:r>
              <a:rPr lang="en-US" dirty="0" smtClean="0"/>
              <a:t>  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391840" y="3995772"/>
            <a:ext cx="317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 = 5,    q = 11  </a:t>
            </a:r>
            <a:r>
              <a:rPr lang="it-IT" dirty="0" smtClean="0">
                <a:sym typeface="Wingdings" pitchFamily="2" charset="2"/>
              </a:rPr>
              <a:t>   n = </a:t>
            </a:r>
            <a:r>
              <a:rPr lang="it-IT" dirty="0" err="1" smtClean="0">
                <a:sym typeface="Wingdings" pitchFamily="2" charset="2"/>
              </a:rPr>
              <a:t>pxq</a:t>
            </a:r>
            <a:r>
              <a:rPr lang="it-IT" dirty="0" smtClean="0">
                <a:sym typeface="Wingdings" pitchFamily="2" charset="2"/>
              </a:rPr>
              <a:t> = </a:t>
            </a:r>
            <a:r>
              <a:rPr lang="it-IT" sz="2400" b="1" dirty="0" smtClean="0">
                <a:sym typeface="Wingdings" pitchFamily="2" charset="2"/>
              </a:rPr>
              <a:t>55</a:t>
            </a:r>
            <a:endParaRPr lang="it-IT" sz="24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4509120"/>
            <a:ext cx="4464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Costruzione delle chiavi:   </a:t>
            </a:r>
            <a:r>
              <a:rPr lang="el-GR" dirty="0" smtClean="0"/>
              <a:t>ϕ(</a:t>
            </a:r>
            <a:r>
              <a:rPr lang="it-IT" dirty="0" smtClean="0"/>
              <a:t>55) = 4 x 10 = 40;   </a:t>
            </a:r>
            <a:br>
              <a:rPr lang="it-IT" dirty="0" smtClean="0"/>
            </a:br>
            <a:endParaRPr lang="it-IT" dirty="0" smtClean="0"/>
          </a:p>
          <a:p>
            <a:r>
              <a:rPr lang="it-IT" dirty="0" smtClean="0"/>
              <a:t>CHIAVE PUBBLICA:  </a:t>
            </a:r>
            <a:r>
              <a:rPr lang="it-IT" sz="2400" b="1" dirty="0" smtClean="0"/>
              <a:t>7</a:t>
            </a:r>
            <a:r>
              <a:rPr lang="it-IT" dirty="0" smtClean="0"/>
              <a:t>  (primo con 40)</a:t>
            </a:r>
          </a:p>
          <a:p>
            <a:endParaRPr lang="it-IT" dirty="0" smtClean="0"/>
          </a:p>
          <a:p>
            <a:r>
              <a:rPr lang="it-IT" dirty="0" smtClean="0"/>
              <a:t>CHIAVE PRIVATA:  </a:t>
            </a:r>
            <a:r>
              <a:rPr lang="it-IT" sz="2400" b="1" dirty="0" smtClean="0"/>
              <a:t>23</a:t>
            </a:r>
            <a:r>
              <a:rPr lang="it-IT" dirty="0" smtClean="0"/>
              <a:t> reciproco di 7 in 40</a:t>
            </a:r>
            <a:br>
              <a:rPr lang="it-IT" dirty="0" smtClean="0"/>
            </a:br>
            <a:r>
              <a:rPr lang="it-IT" dirty="0" smtClean="0"/>
              <a:t>	              7 x 23 = 161 = 40 x 4 + 1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292080" y="3717032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 = </a:t>
            </a:r>
            <a:r>
              <a:rPr lang="it-IT" b="1" dirty="0" smtClean="0"/>
              <a:t>4  </a:t>
            </a:r>
            <a:r>
              <a:rPr lang="it-IT" dirty="0" smtClean="0"/>
              <a:t> messaggio da trasmettere                     </a:t>
            </a:r>
            <a:br>
              <a:rPr lang="it-IT" dirty="0" smtClean="0"/>
            </a:br>
            <a:r>
              <a:rPr lang="it-IT" dirty="0" smtClean="0"/>
              <a:t>4</a:t>
            </a:r>
            <a:r>
              <a:rPr lang="it-IT" sz="2400" b="1" baseline="30000" dirty="0" smtClean="0"/>
              <a:t>7</a:t>
            </a:r>
            <a:r>
              <a:rPr lang="it-IT" dirty="0" smtClean="0"/>
              <a:t>  (</a:t>
            </a:r>
            <a:r>
              <a:rPr lang="it-IT" dirty="0" err="1" smtClean="0"/>
              <a:t>mod</a:t>
            </a:r>
            <a:r>
              <a:rPr lang="it-IT" dirty="0" smtClean="0"/>
              <a:t> </a:t>
            </a:r>
            <a:r>
              <a:rPr lang="it-IT" b="1" dirty="0" smtClean="0"/>
              <a:t>55</a:t>
            </a:r>
            <a:r>
              <a:rPr lang="it-IT" dirty="0" smtClean="0"/>
              <a:t>) = (4</a:t>
            </a:r>
            <a:r>
              <a:rPr lang="it-IT" baseline="30000" dirty="0" smtClean="0"/>
              <a:t>3</a:t>
            </a:r>
            <a:r>
              <a:rPr lang="it-IT" dirty="0" smtClean="0"/>
              <a:t>)</a:t>
            </a:r>
            <a:r>
              <a:rPr lang="it-IT" baseline="30000" dirty="0" smtClean="0"/>
              <a:t>2</a:t>
            </a:r>
            <a:r>
              <a:rPr lang="it-IT" dirty="0" smtClean="0"/>
              <a:t> 4 </a:t>
            </a:r>
            <a:r>
              <a:rPr lang="it-IT" dirty="0" err="1" smtClean="0"/>
              <a:t>mod</a:t>
            </a:r>
            <a:r>
              <a:rPr lang="it-IT" dirty="0" smtClean="0"/>
              <a:t> 55</a:t>
            </a:r>
          </a:p>
          <a:p>
            <a:r>
              <a:rPr lang="it-IT" dirty="0"/>
              <a:t> </a:t>
            </a:r>
            <a:r>
              <a:rPr lang="it-IT" dirty="0" smtClean="0"/>
              <a:t>                        =  9</a:t>
            </a:r>
            <a:r>
              <a:rPr lang="it-IT" baseline="30000" dirty="0" smtClean="0"/>
              <a:t>2</a:t>
            </a:r>
            <a:r>
              <a:rPr lang="it-IT" dirty="0" smtClean="0"/>
              <a:t> 4 </a:t>
            </a:r>
            <a:r>
              <a:rPr lang="it-IT" dirty="0" err="1" smtClean="0"/>
              <a:t>mod</a:t>
            </a:r>
            <a:r>
              <a:rPr lang="it-IT" dirty="0" smtClean="0"/>
              <a:t> 55</a:t>
            </a:r>
          </a:p>
          <a:p>
            <a:r>
              <a:rPr lang="it-IT" dirty="0"/>
              <a:t> </a:t>
            </a:r>
            <a:r>
              <a:rPr lang="it-IT" dirty="0" smtClean="0"/>
              <a:t>                        =   26 4 </a:t>
            </a:r>
            <a:r>
              <a:rPr lang="it-IT" dirty="0" err="1" smtClean="0"/>
              <a:t>mod</a:t>
            </a:r>
            <a:r>
              <a:rPr lang="it-IT" dirty="0" smtClean="0"/>
              <a:t> 55   =  </a:t>
            </a:r>
            <a:r>
              <a:rPr lang="it-IT" b="1" dirty="0" smtClean="0"/>
              <a:t>49</a:t>
            </a:r>
            <a:endParaRPr lang="it-IT" b="1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5004048" y="5157192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e = </a:t>
            </a:r>
            <a:r>
              <a:rPr lang="it-IT" b="1" dirty="0" smtClean="0"/>
              <a:t>49  </a:t>
            </a:r>
            <a:r>
              <a:rPr lang="it-IT" dirty="0" smtClean="0"/>
              <a:t> messaggio codificato</a:t>
            </a:r>
            <a:br>
              <a:rPr lang="it-IT" dirty="0" smtClean="0"/>
            </a:br>
            <a:r>
              <a:rPr lang="it-IT" dirty="0" smtClean="0"/>
              <a:t>      49</a:t>
            </a:r>
            <a:r>
              <a:rPr lang="it-IT" sz="2400" b="1" baseline="30000" dirty="0" smtClean="0"/>
              <a:t>23</a:t>
            </a:r>
            <a:r>
              <a:rPr lang="it-IT" dirty="0" smtClean="0"/>
              <a:t>  (</a:t>
            </a:r>
            <a:r>
              <a:rPr lang="it-IT" dirty="0" err="1" smtClean="0"/>
              <a:t>mod</a:t>
            </a:r>
            <a:r>
              <a:rPr lang="it-IT" dirty="0" smtClean="0"/>
              <a:t> </a:t>
            </a:r>
            <a:r>
              <a:rPr lang="it-IT" b="1" dirty="0" smtClean="0"/>
              <a:t>55</a:t>
            </a:r>
            <a:r>
              <a:rPr lang="it-IT" dirty="0" smtClean="0"/>
              <a:t>) = (49</a:t>
            </a:r>
            <a:r>
              <a:rPr lang="it-IT" baseline="30000" dirty="0" smtClean="0"/>
              <a:t>3</a:t>
            </a:r>
            <a:r>
              <a:rPr lang="it-IT" dirty="0" smtClean="0"/>
              <a:t>)</a:t>
            </a:r>
            <a:r>
              <a:rPr lang="it-IT" baseline="30000" dirty="0"/>
              <a:t>7</a:t>
            </a:r>
            <a:r>
              <a:rPr lang="it-IT" dirty="0" smtClean="0"/>
              <a:t> 49</a:t>
            </a:r>
            <a:r>
              <a:rPr lang="it-IT" baseline="30000" dirty="0" smtClean="0"/>
              <a:t>2</a:t>
            </a:r>
            <a:r>
              <a:rPr lang="it-IT" dirty="0" smtClean="0"/>
              <a:t> </a:t>
            </a:r>
            <a:r>
              <a:rPr lang="it-IT" dirty="0" err="1" smtClean="0"/>
              <a:t>mod</a:t>
            </a:r>
            <a:r>
              <a:rPr lang="it-IT" dirty="0" smtClean="0"/>
              <a:t> 55</a:t>
            </a:r>
          </a:p>
          <a:p>
            <a:r>
              <a:rPr lang="it-IT" dirty="0" smtClean="0"/>
              <a:t>                                  = ((-6)</a:t>
            </a:r>
            <a:r>
              <a:rPr lang="it-IT" baseline="30000" dirty="0"/>
              <a:t> </a:t>
            </a:r>
            <a:r>
              <a:rPr lang="it-IT" baseline="30000" dirty="0" smtClean="0"/>
              <a:t>3</a:t>
            </a:r>
            <a:r>
              <a:rPr lang="it-IT" dirty="0" smtClean="0"/>
              <a:t>)</a:t>
            </a:r>
            <a:r>
              <a:rPr lang="it-IT" baseline="30000" dirty="0" smtClean="0"/>
              <a:t>7</a:t>
            </a:r>
            <a:r>
              <a:rPr lang="it-IT" dirty="0" smtClean="0"/>
              <a:t> 36 </a:t>
            </a:r>
            <a:r>
              <a:rPr lang="it-IT" dirty="0" err="1" smtClean="0"/>
              <a:t>mod</a:t>
            </a:r>
            <a:r>
              <a:rPr lang="it-IT" dirty="0" smtClean="0"/>
              <a:t> 55</a:t>
            </a:r>
            <a:br>
              <a:rPr lang="it-IT" dirty="0" smtClean="0"/>
            </a:br>
            <a:r>
              <a:rPr lang="it-IT" dirty="0" smtClean="0"/>
              <a:t>-216 </a:t>
            </a:r>
            <a:r>
              <a:rPr lang="it-IT" dirty="0" err="1" smtClean="0"/>
              <a:t>mod</a:t>
            </a:r>
            <a:r>
              <a:rPr lang="it-IT" dirty="0" smtClean="0"/>
              <a:t> 55 = 4;    =   4</a:t>
            </a:r>
            <a:r>
              <a:rPr lang="it-IT" baseline="30000" dirty="0" smtClean="0"/>
              <a:t>7</a:t>
            </a:r>
            <a:r>
              <a:rPr lang="it-IT" dirty="0" smtClean="0"/>
              <a:t> 36 </a:t>
            </a:r>
            <a:r>
              <a:rPr lang="it-IT" dirty="0" err="1" smtClean="0"/>
              <a:t>mod</a:t>
            </a:r>
            <a:r>
              <a:rPr lang="it-IT" dirty="0" smtClean="0"/>
              <a:t> 55 =  </a:t>
            </a:r>
            <a:r>
              <a:rPr lang="it-IT" b="1" dirty="0" smtClean="0"/>
              <a:t>4</a:t>
            </a:r>
            <a:endParaRPr lang="it-IT" b="1" dirty="0"/>
          </a:p>
        </p:txBody>
      </p:sp>
      <p:sp>
        <p:nvSpPr>
          <p:cNvPr id="10" name="Rettangolo 9"/>
          <p:cNvSpPr/>
          <p:nvPr/>
        </p:nvSpPr>
        <p:spPr>
          <a:xfrm>
            <a:off x="5004048" y="3662447"/>
            <a:ext cx="4032448" cy="278566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765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animBg="1"/>
      <p:bldP spid="20" grpId="0"/>
      <p:bldP spid="3" grpId="0"/>
      <p:bldP spid="2" grpId="0"/>
      <p:bldP spid="11" grpId="0"/>
      <p:bldP spid="5" grpId="0"/>
      <p:bldP spid="21" grpId="0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288" y="218331"/>
            <a:ext cx="85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La sequenza di </a:t>
            </a:r>
            <a:r>
              <a:rPr lang="it-IT" sz="2400" dirty="0" err="1" smtClean="0"/>
              <a:t>Farey</a:t>
            </a:r>
            <a:r>
              <a:rPr lang="it-IT" sz="2400" dirty="0" smtClean="0"/>
              <a:t> </a:t>
            </a:r>
            <a:endParaRPr lang="it-IT" sz="24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91840" y="692696"/>
            <a:ext cx="857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Dati   0 &lt; </a:t>
            </a:r>
            <a:r>
              <a:rPr lang="it-IT" dirty="0"/>
              <a:t>i ≤ </a:t>
            </a:r>
            <a:r>
              <a:rPr lang="it-IT" dirty="0" smtClean="0"/>
              <a:t>j ≤ n, le frazioni i/j  ridotte e ordinate sono la sequenza di </a:t>
            </a:r>
            <a:r>
              <a:rPr lang="it-IT" dirty="0" err="1" smtClean="0"/>
              <a:t>Farey</a:t>
            </a:r>
            <a:r>
              <a:rPr lang="it-IT" dirty="0" smtClean="0"/>
              <a:t> di ordine n.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851920" y="1124744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di </a:t>
            </a:r>
            <a:r>
              <a:rPr lang="it-IT" dirty="0" err="1" smtClean="0"/>
              <a:t>Farey</a:t>
            </a:r>
            <a:r>
              <a:rPr lang="it-IT" dirty="0" smtClean="0"/>
              <a:t> di ordine 10 sul piano cartesiano: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4450"/>
            <a:ext cx="3291840" cy="307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/>
              <p:cNvSpPr txBox="1"/>
              <p:nvPr/>
            </p:nvSpPr>
            <p:spPr>
              <a:xfrm>
                <a:off x="3851920" y="1556792"/>
                <a:ext cx="3453189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10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 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9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 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8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9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10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it-IT" i="1">
                          <a:latin typeface="Cambria Math"/>
                        </a:rPr>
                        <m:t>,…,1</m:t>
                      </m:r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4" name="CasellaDiTes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1556792"/>
                <a:ext cx="3453189" cy="61279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asellaDiTesto 8"/>
          <p:cNvSpPr txBox="1"/>
          <p:nvPr/>
        </p:nvSpPr>
        <p:spPr>
          <a:xfrm>
            <a:off x="3851920" y="2276872"/>
            <a:ext cx="461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Come ordinare tutte le frazioni della sequenza?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sellaDiTesto 9"/>
              <p:cNvSpPr txBox="1"/>
              <p:nvPr/>
            </p:nvSpPr>
            <p:spPr>
              <a:xfrm>
                <a:off x="3851921" y="2708920"/>
                <a:ext cx="5112568" cy="7707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Come inserire le frazioni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i="1">
                            <a:latin typeface="Cambria Math"/>
                          </a:rPr>
                        </m:ctrlPr>
                      </m:fPr>
                      <m:num>
                        <m:r>
                          <a:rPr lang="it-IT" b="0" i="1" smtClean="0">
                            <a:latin typeface="Cambria Math"/>
                          </a:rPr>
                          <m:t>𝑖</m:t>
                        </m:r>
                      </m:num>
                      <m:den>
                        <m:r>
                          <a:rPr lang="it-IT" i="1">
                            <a:latin typeface="Cambria Math"/>
                          </a:rPr>
                          <m:t>1</m:t>
                        </m:r>
                        <m:r>
                          <a:rPr lang="it-IT" b="0" i="1" smtClean="0">
                            <a:latin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it-IT" dirty="0" smtClean="0"/>
                  <a:t> per avere la sequenza dell’ordine seguente?</a:t>
                </a:r>
                <a:endParaRPr lang="it-IT" dirty="0"/>
              </a:p>
            </p:txBody>
          </p:sp>
        </mc:Choice>
        <mc:Fallback xmlns="">
          <p:sp>
            <p:nvSpPr>
              <p:cNvPr id="10" name="CasellaDiTes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1" y="2708920"/>
                <a:ext cx="5112568" cy="770788"/>
              </a:xfrm>
              <a:prstGeom prst="rect">
                <a:avLst/>
              </a:prstGeom>
              <a:blipFill rotWithShape="1">
                <a:blip r:embed="rId4"/>
                <a:stretch>
                  <a:fillRect l="-1073" b="-1102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asellaDiTesto 10"/>
          <p:cNvSpPr txBox="1"/>
          <p:nvPr/>
        </p:nvSpPr>
        <p:spPr>
          <a:xfrm>
            <a:off x="3851920" y="3789040"/>
            <a:ext cx="4978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Quante sono le frazioni della sequenza di ordine n?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841545" y="4296504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F(1) = 1;</a:t>
            </a:r>
            <a:endParaRPr lang="it-IT" sz="24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4990853" y="4293096"/>
            <a:ext cx="2614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F(n) = F(n-1) + </a:t>
            </a:r>
            <a:r>
              <a:rPr lang="el-GR" sz="2400" dirty="0" smtClean="0"/>
              <a:t>ϕ</a:t>
            </a:r>
            <a:r>
              <a:rPr lang="it-IT" sz="2400" dirty="0" smtClean="0"/>
              <a:t> (n)</a:t>
            </a:r>
            <a:endParaRPr lang="it-IT" sz="2400" dirty="0"/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412834"/>
              </p:ext>
            </p:extLst>
          </p:nvPr>
        </p:nvGraphicFramePr>
        <p:xfrm>
          <a:off x="395288" y="4941168"/>
          <a:ext cx="7956000" cy="14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468000"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dirty="0" smtClean="0"/>
                        <a:t>ϕ</a:t>
                      </a:r>
                      <a:r>
                        <a:rPr lang="it-IT" sz="2000" dirty="0" smtClean="0"/>
                        <a:t> (n)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F(n)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00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2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585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9" grpId="0"/>
      <p:bldP spid="10" grpId="0"/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288" y="218331"/>
            <a:ext cx="856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Angoli e frazioni: un </a:t>
            </a:r>
            <a:r>
              <a:rPr lang="it-IT" sz="2400" dirty="0" err="1" smtClean="0"/>
              <a:t>fuoritema</a:t>
            </a:r>
            <a:r>
              <a:rPr lang="it-IT" sz="2400" dirty="0" smtClean="0"/>
              <a:t> (… se c’è tempo)</a:t>
            </a:r>
            <a:endParaRPr lang="it-IT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5" y="692696"/>
            <a:ext cx="532447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11560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Quanto fa  </a:t>
            </a:r>
            <a:r>
              <a:rPr lang="el-GR" dirty="0" smtClean="0"/>
              <a:t>α</a:t>
            </a:r>
            <a:r>
              <a:rPr lang="it-IT" dirty="0" smtClean="0"/>
              <a:t> + </a:t>
            </a:r>
            <a:r>
              <a:rPr lang="el-GR" dirty="0" smtClean="0"/>
              <a:t>β</a:t>
            </a:r>
            <a:r>
              <a:rPr lang="it-IT" dirty="0" smtClean="0"/>
              <a:t> ?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95536" y="213285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Dimostrazione senza parole …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2773680" cy="284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2773680" cy="284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04" y="2708920"/>
            <a:ext cx="2773680" cy="284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1227014" y="5795972"/>
            <a:ext cx="1616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</a:t>
            </a:r>
            <a:r>
              <a:rPr lang="it-IT" dirty="0" smtClean="0"/>
              <a:t> + </a:t>
            </a:r>
            <a:r>
              <a:rPr lang="el-GR" dirty="0" smtClean="0"/>
              <a:t>β</a:t>
            </a:r>
            <a:r>
              <a:rPr lang="it-IT" dirty="0" smtClean="0"/>
              <a:t>  = 45°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sellaDiTesto 9"/>
              <p:cNvSpPr txBox="1"/>
              <p:nvPr/>
            </p:nvSpPr>
            <p:spPr>
              <a:xfrm>
                <a:off x="3819525" y="1988840"/>
                <a:ext cx="5144963" cy="892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Agli angoli possiamo ‘associare’ le frazioni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it-IT" sz="24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it-IT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it-IT" sz="2400" dirty="0" smtClean="0"/>
                  <a:t>  </a:t>
                </a:r>
                <a:r>
                  <a:rPr lang="it-IT" dirty="0" smtClean="0"/>
                  <a:t>e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it-IT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it-IT" sz="24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it-IT" sz="2400" dirty="0" smtClean="0"/>
                  <a:t> </a:t>
                </a:r>
                <a:br>
                  <a:rPr lang="it-IT" sz="2400" dirty="0" smtClean="0"/>
                </a:br>
                <a:r>
                  <a:rPr lang="it-IT" dirty="0" smtClean="0"/>
                  <a:t>per le quali vale la proprietà:  somma + prodotto = 1</a:t>
                </a:r>
                <a:endParaRPr lang="it-IT" dirty="0"/>
              </a:p>
            </p:txBody>
          </p:sp>
        </mc:Choice>
        <mc:Fallback xmlns="">
          <p:sp>
            <p:nvSpPr>
              <p:cNvPr id="10" name="CasellaDiTes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9525" y="1988840"/>
                <a:ext cx="5144963" cy="892745"/>
              </a:xfrm>
              <a:prstGeom prst="rect">
                <a:avLst/>
              </a:prstGeom>
              <a:blipFill rotWithShape="1">
                <a:blip r:embed="rId6"/>
                <a:stretch>
                  <a:fillRect l="-1066" b="-952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asellaDiTesto 10"/>
          <p:cNvSpPr txBox="1"/>
          <p:nvPr/>
        </p:nvSpPr>
        <p:spPr>
          <a:xfrm>
            <a:off x="3851920" y="2924944"/>
            <a:ext cx="51449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 può estendere la figura? </a:t>
            </a:r>
          </a:p>
          <a:p>
            <a:r>
              <a:rPr lang="it-IT" dirty="0" smtClean="0"/>
              <a:t>Come sono le frazioni associate? </a:t>
            </a:r>
          </a:p>
          <a:p>
            <a:r>
              <a:rPr lang="it-IT" dirty="0" smtClean="0"/>
              <a:t>Vale ancora la stessa proprietà per le frazioni?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sellaDiTesto 11"/>
              <p:cNvSpPr txBox="1"/>
              <p:nvPr/>
            </p:nvSpPr>
            <p:spPr>
              <a:xfrm>
                <a:off x="3851920" y="3887868"/>
                <a:ext cx="5144963" cy="1125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smtClean="0"/>
                  <a:t>Dati i numeri naturali  m&lt;n,</a:t>
                </a:r>
                <a:br>
                  <a:rPr lang="it-IT" dirty="0" smtClean="0"/>
                </a:br>
                <a:r>
                  <a:rPr lang="it-IT" dirty="0" smtClean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it-I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it-IT" b="0" i="1" smtClean="0">
                              <a:latin typeface="Cambria Math"/>
                            </a:rPr>
                            <m:t>𝑛</m:t>
                          </m:r>
                        </m:den>
                      </m:f>
                      <m:r>
                        <a:rPr lang="it-IT" b="0" i="1" smtClean="0"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it-IT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−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it-IT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+</m:t>
                          </m:r>
                          <m:r>
                            <a:rPr lang="it-IT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it-IT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𝑛</m:t>
                          </m:r>
                        </m:den>
                      </m:f>
                      <m:r>
                        <a:rPr lang="it-IT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it-IT" i="1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it-IT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/>
                            </a:rPr>
                            <m:t>𝑛</m:t>
                          </m:r>
                          <m:r>
                            <a:rPr lang="it-IT" i="1">
                              <a:latin typeface="Cambria Math"/>
                            </a:rPr>
                            <m:t>−</m:t>
                          </m:r>
                          <m:r>
                            <a:rPr lang="it-IT" i="1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it-IT" i="1">
                              <a:latin typeface="Cambria Math"/>
                            </a:rPr>
                            <m:t>𝑛</m:t>
                          </m:r>
                          <m:r>
                            <a:rPr lang="it-IT" i="1">
                              <a:latin typeface="Cambria Math"/>
                            </a:rPr>
                            <m:t>+</m:t>
                          </m:r>
                          <m:r>
                            <a:rPr lang="it-IT" i="1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it-IT" b="0" i="1" smtClean="0">
                          <a:latin typeface="Cambria Math"/>
                        </a:rPr>
                        <m:t> =  1</m:t>
                      </m:r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12" name="CasellaDiTes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3887868"/>
                <a:ext cx="5144963" cy="1125308"/>
              </a:xfrm>
              <a:prstGeom prst="rect">
                <a:avLst/>
              </a:prstGeom>
              <a:blipFill rotWithShape="1">
                <a:blip r:embed="rId7"/>
                <a:stretch>
                  <a:fillRect l="-1066" t="-271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asellaDiTesto 12"/>
          <p:cNvSpPr txBox="1"/>
          <p:nvPr/>
        </p:nvSpPr>
        <p:spPr>
          <a:xfrm>
            <a:off x="3851920" y="5085184"/>
            <a:ext cx="5144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Cosa c’è sotto questa specie di ‘miracolo’ algebrico/geometrico?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3851920" y="5807005"/>
            <a:ext cx="5144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Sotto quali condizioni per m e n le due frazioni sono ridotte in minimi termini?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1913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5288" y="683404"/>
            <a:ext cx="2592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è periodica? 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1319029"/>
            <a:ext cx="4824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Dato che un termine è basato sui due precedenti, che non possono essere entrambi 0 (perché?), </a:t>
            </a:r>
            <a:br>
              <a:rPr lang="it-IT" dirty="0" smtClean="0"/>
            </a:br>
            <a:r>
              <a:rPr lang="it-IT" dirty="0" smtClean="0"/>
              <a:t>al massimo dopo 99 passi si deve ripetere … </a:t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Ma il periodo potrebbe essere anche di lunghezza minore … Quanto vale? </a:t>
            </a:r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875054"/>
              </p:ext>
            </p:extLst>
          </p:nvPr>
        </p:nvGraphicFramePr>
        <p:xfrm>
          <a:off x="6156178" y="476672"/>
          <a:ext cx="268796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592"/>
                <a:gridCol w="537592"/>
                <a:gridCol w="537592"/>
                <a:gridCol w="537592"/>
                <a:gridCol w="537592"/>
              </a:tblGrid>
              <a:tr h="384662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662"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395536" y="3186842"/>
            <a:ext cx="4824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Mettiamo la sequenza in una tabella di 5 colonne:</a:t>
            </a:r>
          </a:p>
          <a:p>
            <a:r>
              <a:rPr lang="it-IT" dirty="0" smtClean="0"/>
              <a:t>Fibonacci funziona sia in riga che in colonna.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95536" y="4005064"/>
            <a:ext cx="4824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prima colonna ha periodo 3, la seconda 12.</a:t>
            </a:r>
          </a:p>
          <a:p>
            <a:r>
              <a:rPr lang="it-IT" dirty="0" smtClean="0"/>
              <a:t>Le tre successive sono come la seconda.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395536" y="4870901"/>
            <a:ext cx="4824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ha periodo 5 x 12 = 60: </a:t>
            </a:r>
            <a:br>
              <a:rPr lang="it-IT" dirty="0" smtClean="0"/>
            </a:br>
            <a:r>
              <a:rPr lang="it-IT" dirty="0" smtClean="0"/>
              <a:t>non è un buon generatore di numeri casuali, </a:t>
            </a:r>
            <a:br>
              <a:rPr lang="it-IT" dirty="0" smtClean="0"/>
            </a:br>
            <a:r>
              <a:rPr lang="it-IT" dirty="0" smtClean="0"/>
              <a:t>ma è graziosa lo stesso.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6156176" y="476672"/>
            <a:ext cx="2664296" cy="391398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6678452" y="476672"/>
            <a:ext cx="576064" cy="4752528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6266284" y="1620561"/>
            <a:ext cx="41216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it-IT" sz="2000" b="1" dirty="0" smtClean="0"/>
              <a:t>0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5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5</a:t>
            </a:r>
          </a:p>
          <a:p>
            <a:pPr>
              <a:lnSpc>
                <a:spcPts val="3100"/>
              </a:lnSpc>
            </a:pPr>
            <a:r>
              <a:rPr lang="it-IT" sz="2000" b="1" dirty="0"/>
              <a:t>0</a:t>
            </a:r>
            <a:endParaRPr lang="it-IT" sz="2000" b="1" dirty="0" smtClean="0"/>
          </a:p>
          <a:p>
            <a:pPr>
              <a:lnSpc>
                <a:spcPts val="3600"/>
              </a:lnSpc>
            </a:pPr>
            <a:endParaRPr lang="it-IT" sz="2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6811428" y="1619463"/>
            <a:ext cx="412168" cy="4465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it-IT" sz="2000" b="1" dirty="0" smtClean="0"/>
              <a:t>76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3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9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2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1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3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4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7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1</a:t>
            </a:r>
          </a:p>
          <a:p>
            <a:pPr>
              <a:lnSpc>
                <a:spcPts val="3100"/>
              </a:lnSpc>
            </a:pPr>
            <a:r>
              <a:rPr lang="it-IT" sz="2000" b="1" dirty="0" smtClean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82672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 animBg="1"/>
      <p:bldP spid="10" grpId="0" animBg="1"/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25372"/>
            <a:ext cx="5169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>
                <a:solidFill>
                  <a:prstClr val="black"/>
                </a:solidFill>
              </a:rPr>
              <a:t>Dalla frazione ai numeri </a:t>
            </a:r>
            <a:r>
              <a:rPr lang="it-IT" sz="2400" dirty="0" smtClean="0">
                <a:solidFill>
                  <a:prstClr val="black"/>
                </a:solidFill>
              </a:rPr>
              <a:t>(pseudo)casuali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95288" y="908720"/>
            <a:ext cx="5169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passaggio da una frazione alla sua rappresentazione polinomiale (ad esempio in base 10) richiede una divisione: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727" y="764704"/>
            <a:ext cx="2130737" cy="239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395536" y="1916832"/>
            <a:ext cx="5169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numero decimale è periodico come si può argomentare facilmente partendo dalla sequenza dei resti:   1,  3,  2,  6,  4,  5,  1,  …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95536" y="3153742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L’argomento si presta a molte osservazioni di regolarità e a qualche domanda: </a:t>
            </a:r>
          </a:p>
          <a:p>
            <a:r>
              <a:rPr lang="it-IT" dirty="0" smtClean="0"/>
              <a:t>Data la frazione m/n,  quando il numero decimale è finito e quando è periodico …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95536" y="400506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… e a qualche calcolo, possibile anche con la calcolatrice come  1/11,   7/13,   22/37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465313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Ma anche un poco più lungo.  Ad esempio, nel calcolo di 25/49 la sequenza dei resti è:   </a:t>
            </a:r>
          </a:p>
        </p:txBody>
      </p:sp>
      <p:sp>
        <p:nvSpPr>
          <p:cNvPr id="6" name="Rettangolo 5"/>
          <p:cNvSpPr/>
          <p:nvPr/>
        </p:nvSpPr>
        <p:spPr>
          <a:xfrm>
            <a:off x="395288" y="5280318"/>
            <a:ext cx="8497192" cy="884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it-IT" sz="2200" b="1" dirty="0" smtClean="0"/>
              <a:t>25</a:t>
            </a:r>
            <a:r>
              <a:rPr lang="it-IT" sz="2200" b="1" dirty="0"/>
              <a:t>, 5, 1, 10, 2, 20, 4, 40, 8, 31, 16, 13, 32, 26, 15, 3, 30, 6, 11, 12, 22, 24, </a:t>
            </a:r>
            <a:endParaRPr lang="it-IT" sz="2200" b="1" dirty="0" smtClean="0"/>
          </a:p>
          <a:p>
            <a:pPr>
              <a:lnSpc>
                <a:spcPts val="3200"/>
              </a:lnSpc>
            </a:pPr>
            <a:r>
              <a:rPr lang="it-IT" sz="2200" b="1" dirty="0" smtClean="0"/>
              <a:t>44</a:t>
            </a:r>
            <a:r>
              <a:rPr lang="it-IT" sz="2200" b="1" dirty="0"/>
              <a:t>, 48, 39, 47, 29, 45, 9, 41, 18, 33, 36, 17, 23, 34, 46, 19, 43, 38, 37, </a:t>
            </a:r>
            <a:r>
              <a:rPr lang="it-IT" sz="2200" b="1" dirty="0" smtClean="0"/>
              <a:t>27</a:t>
            </a:r>
            <a:endParaRPr lang="it-IT" sz="2200" b="1" dirty="0"/>
          </a:p>
        </p:txBody>
      </p:sp>
    </p:spTree>
    <p:extLst>
      <p:ext uri="{BB962C8B-B14F-4D97-AF65-F5344CB8AC3E}">
        <p14:creationId xmlns:p14="http://schemas.microsoft.com/office/powerpoint/2010/main" val="248092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95288" y="296470"/>
            <a:ext cx="8857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 </a:t>
            </a:r>
            <a:r>
              <a:rPr lang="it-IT" dirty="0"/>
              <a:t>ottiene </a:t>
            </a:r>
            <a:r>
              <a:rPr lang="it-IT" dirty="0" smtClean="0"/>
              <a:t>un periodo molto più lungo con la frazione 200/</a:t>
            </a:r>
            <a:r>
              <a:rPr lang="it-IT" b="1" dirty="0" smtClean="0"/>
              <a:t>343</a:t>
            </a:r>
            <a:r>
              <a:rPr lang="it-IT" dirty="0" smtClean="0"/>
              <a:t>:  il periodo è di </a:t>
            </a:r>
            <a:r>
              <a:rPr lang="it-IT" b="1" dirty="0" smtClean="0"/>
              <a:t>292</a:t>
            </a:r>
            <a:r>
              <a:rPr lang="it-IT" dirty="0" smtClean="0"/>
              <a:t> termini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844" y="862939"/>
            <a:ext cx="7302572" cy="263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95536" y="3789040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Dalla sequenza dei resti si ottiene una sequenza di numeri compresi tra 0 e 1 (esclusi) dividendo i termini per 343.</a:t>
            </a:r>
            <a:br>
              <a:rPr lang="it-IT" dirty="0" smtClean="0"/>
            </a:br>
            <a:r>
              <a:rPr lang="it-IT" dirty="0" smtClean="0"/>
              <a:t>Il grafico mostra che la distribuzione  è abbastanza uniforme. 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95288" y="5373216"/>
            <a:ext cx="4032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C’è anche l’indipendenza tra termini successivi?  La distribuzione è uniforme, ma anche con una evidente regolarità …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67686"/>
            <a:ext cx="2643612" cy="2613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02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11724"/>
            <a:ext cx="80364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>
                <a:solidFill>
                  <a:prstClr val="black"/>
                </a:solidFill>
              </a:rPr>
              <a:t>Dalla </a:t>
            </a:r>
            <a:r>
              <a:rPr lang="it-IT" sz="2400" dirty="0" smtClean="0">
                <a:solidFill>
                  <a:prstClr val="black"/>
                </a:solidFill>
              </a:rPr>
              <a:t>sequenza dei resti al Generatore Lineare alle Congruenze 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95288" y="838453"/>
            <a:ext cx="8497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dei resti nel calcolo del numero polinomiale in base b della frazione m/n , con m&lt;n e MCD(</a:t>
            </a:r>
            <a:r>
              <a:rPr lang="it-IT" dirty="0" err="1" smtClean="0"/>
              <a:t>m,n</a:t>
            </a:r>
            <a:r>
              <a:rPr lang="it-IT" dirty="0" smtClean="0"/>
              <a:t>)=1, è definita dalla successione:</a:t>
            </a:r>
          </a:p>
        </p:txBody>
      </p:sp>
      <p:sp>
        <p:nvSpPr>
          <p:cNvPr id="5" name="Rettangolo 4"/>
          <p:cNvSpPr/>
          <p:nvPr/>
        </p:nvSpPr>
        <p:spPr>
          <a:xfrm>
            <a:off x="402051" y="1556792"/>
            <a:ext cx="26577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r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</a:t>
            </a:r>
            <a:r>
              <a:rPr lang="en-US" sz="2400" dirty="0"/>
              <a:t>= m</a:t>
            </a:r>
            <a:endParaRPr lang="it-IT" sz="2400" dirty="0"/>
          </a:p>
          <a:p>
            <a:pPr>
              <a:lnSpc>
                <a:spcPct val="150000"/>
              </a:lnSpc>
            </a:pPr>
            <a:r>
              <a:rPr lang="en-US" sz="2400" dirty="0" smtClean="0"/>
              <a:t>r</a:t>
            </a:r>
            <a:r>
              <a:rPr lang="en-US" sz="2400" baseline="-25000" dirty="0" smtClean="0"/>
              <a:t>i+1 </a:t>
            </a:r>
            <a:r>
              <a:rPr lang="en-US" sz="2400" dirty="0"/>
              <a:t>=  </a:t>
            </a:r>
            <a:r>
              <a:rPr lang="en-US" sz="2400" dirty="0" smtClean="0"/>
              <a:t>(</a:t>
            </a:r>
            <a:r>
              <a:rPr lang="en-US" sz="2400" dirty="0" err="1" smtClean="0"/>
              <a:t>r</a:t>
            </a:r>
            <a:r>
              <a:rPr lang="en-US" sz="2400" baseline="-25000" dirty="0" err="1" smtClean="0"/>
              <a:t>i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∙ </a:t>
            </a:r>
            <a:r>
              <a:rPr lang="en-US" sz="2400" dirty="0"/>
              <a:t>b) mod n </a:t>
            </a:r>
            <a:endParaRPr lang="it-IT" sz="2400" dirty="0"/>
          </a:p>
        </p:txBody>
      </p:sp>
      <p:sp>
        <p:nvSpPr>
          <p:cNvPr id="6" name="Rettangolo 5"/>
          <p:cNvSpPr/>
          <p:nvPr/>
        </p:nvSpPr>
        <p:spPr>
          <a:xfrm>
            <a:off x="5010563" y="1556792"/>
            <a:ext cx="34214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x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</a:t>
            </a:r>
            <a:r>
              <a:rPr lang="en-US" sz="2400" dirty="0"/>
              <a:t>= m</a:t>
            </a:r>
            <a:endParaRPr lang="it-IT" sz="2400" dirty="0"/>
          </a:p>
          <a:p>
            <a:pPr>
              <a:lnSpc>
                <a:spcPct val="150000"/>
              </a:lnSpc>
            </a:pPr>
            <a:r>
              <a:rPr lang="en-US" sz="2400" dirty="0" smtClean="0"/>
              <a:t>x</a:t>
            </a:r>
            <a:r>
              <a:rPr lang="en-US" sz="2400" baseline="-25000" dirty="0" smtClean="0"/>
              <a:t>i+1 </a:t>
            </a:r>
            <a:r>
              <a:rPr lang="en-US" sz="2400" dirty="0"/>
              <a:t>=  </a:t>
            </a:r>
            <a:r>
              <a:rPr lang="en-US" sz="2400" dirty="0" smtClean="0"/>
              <a:t>(x</a:t>
            </a:r>
            <a:r>
              <a:rPr lang="en-US" sz="2400" baseline="-25000" dirty="0" smtClean="0"/>
              <a:t>i </a:t>
            </a:r>
            <a:r>
              <a:rPr lang="en-US" sz="2400" dirty="0"/>
              <a:t>∙ </a:t>
            </a:r>
            <a:r>
              <a:rPr lang="en-US" sz="2400" dirty="0" smtClean="0"/>
              <a:t>b + c) </a:t>
            </a:r>
            <a:r>
              <a:rPr lang="en-US" sz="2400" dirty="0"/>
              <a:t>mod n </a:t>
            </a:r>
            <a:endParaRPr lang="it-IT" sz="2400" dirty="0"/>
          </a:p>
        </p:txBody>
      </p:sp>
      <p:cxnSp>
        <p:nvCxnSpPr>
          <p:cNvPr id="8" name="Connettore 2 7"/>
          <p:cNvCxnSpPr/>
          <p:nvPr/>
        </p:nvCxnSpPr>
        <p:spPr>
          <a:xfrm>
            <a:off x="3059832" y="2064623"/>
            <a:ext cx="1584052" cy="0"/>
          </a:xfrm>
          <a:prstGeom prst="straightConnector1">
            <a:avLst/>
          </a:prstGeom>
          <a:ln w="60325" cmpd="dbl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395288" y="2780928"/>
            <a:ext cx="8497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dei resti diventa GLC con l’introduzione di un termine additivo (incremento) per aumentarne la ‘casualità’.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95536" y="3717032"/>
            <a:ext cx="835292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 parametri del generatore sono:</a:t>
            </a:r>
          </a:p>
          <a:p>
            <a:endParaRPr lang="it-IT" dirty="0"/>
          </a:p>
          <a:p>
            <a:r>
              <a:rPr lang="it-IT" sz="2400" b="1" dirty="0" smtClean="0"/>
              <a:t>m</a:t>
            </a:r>
            <a:r>
              <a:rPr lang="it-IT" dirty="0" smtClean="0"/>
              <a:t>  seme;           </a:t>
            </a:r>
            <a:r>
              <a:rPr lang="it-IT" sz="2400" b="1" dirty="0" smtClean="0"/>
              <a:t>n</a:t>
            </a:r>
            <a:r>
              <a:rPr lang="it-IT" dirty="0" smtClean="0"/>
              <a:t>   modulo;  	         </a:t>
            </a:r>
            <a:r>
              <a:rPr lang="it-IT" sz="2400" b="1" dirty="0" smtClean="0"/>
              <a:t>b</a:t>
            </a:r>
            <a:r>
              <a:rPr lang="it-IT" dirty="0" smtClean="0"/>
              <a:t>   moltiplicatore;                        </a:t>
            </a:r>
            <a:r>
              <a:rPr lang="it-IT" sz="2400" b="1" dirty="0" smtClean="0"/>
              <a:t>c</a:t>
            </a:r>
            <a:r>
              <a:rPr lang="it-IT" dirty="0" smtClean="0"/>
              <a:t>   incremento </a:t>
            </a:r>
          </a:p>
          <a:p>
            <a:endParaRPr lang="it-IT" dirty="0"/>
          </a:p>
          <a:p>
            <a:r>
              <a:rPr lang="it-IT" dirty="0" smtClean="0"/>
              <a:t>e sono abitualmente indicati nell’ordine:    </a:t>
            </a:r>
            <a:r>
              <a:rPr lang="it-IT" sz="2400" b="1" dirty="0" smtClean="0"/>
              <a:t>GLC (n, b, c, m)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95474" y="5733256"/>
            <a:ext cx="8748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Ci si chiede quale ruolo hanno i parametri nella «qualità» del generatore di numeri casuali.</a:t>
            </a:r>
          </a:p>
        </p:txBody>
      </p:sp>
    </p:spTree>
    <p:extLst>
      <p:ext uri="{BB962C8B-B14F-4D97-AF65-F5344CB8AC3E}">
        <p14:creationId xmlns:p14="http://schemas.microsoft.com/office/powerpoint/2010/main" val="4287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211724"/>
            <a:ext cx="58892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prstClr val="black"/>
                </a:solidFill>
              </a:rPr>
              <a:t>Periodo massimo e </a:t>
            </a:r>
            <a:r>
              <a:rPr lang="it-IT" sz="2400" i="1" dirty="0" smtClean="0">
                <a:solidFill>
                  <a:prstClr val="black"/>
                </a:solidFill>
              </a:rPr>
              <a:t>piccolo</a:t>
            </a:r>
            <a:r>
              <a:rPr lang="it-IT" sz="2400" dirty="0" smtClean="0">
                <a:solidFill>
                  <a:prstClr val="black"/>
                </a:solidFill>
              </a:rPr>
              <a:t> teorema di </a:t>
            </a:r>
            <a:r>
              <a:rPr lang="it-IT" sz="2400" dirty="0" err="1" smtClean="0">
                <a:solidFill>
                  <a:prstClr val="black"/>
                </a:solidFill>
              </a:rPr>
              <a:t>Fermat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95288" y="908720"/>
            <a:ext cx="849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dei resti, o un GLC, può essere finita o periodica.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95536" y="1412776"/>
            <a:ext cx="8497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il termine c=0 (GLC=sequenze dei resti) e la sequenza è periodica, il periodo può essere al massimo n-1 dato ciascun termine della sequenza è calcolato in funzione del precedente e non c’è 0 (altrimenti sarebbe finita).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395288" y="2420888"/>
            <a:ext cx="87487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sequenza ha periodo </a:t>
            </a:r>
            <a:r>
              <a:rPr lang="it-IT" sz="2400" b="1" dirty="0" smtClean="0"/>
              <a:t>n-1</a:t>
            </a:r>
            <a:r>
              <a:rPr lang="it-IT" dirty="0" smtClean="0"/>
              <a:t> se e solo se il modulo (numeratore) </a:t>
            </a:r>
            <a:r>
              <a:rPr lang="it-IT" sz="2400" b="1" dirty="0" smtClean="0"/>
              <a:t>n</a:t>
            </a:r>
            <a:r>
              <a:rPr lang="it-IT" dirty="0" smtClean="0"/>
              <a:t> è un </a:t>
            </a:r>
            <a:r>
              <a:rPr lang="it-IT" sz="2400" b="1" dirty="0" smtClean="0"/>
              <a:t>numero primo</a:t>
            </a:r>
            <a:r>
              <a:rPr lang="it-IT" dirty="0" smtClean="0"/>
              <a:t> e questo vale per ogni moltiplicatore (base) e per ogni seme (numeratore).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58" y="3309611"/>
            <a:ext cx="5955030" cy="3154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107504" y="350100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Sequenza per:</a:t>
            </a:r>
            <a:br>
              <a:rPr lang="it-IT" dirty="0" smtClean="0"/>
            </a:br>
            <a:r>
              <a:rPr lang="it-IT" dirty="0" smtClean="0"/>
              <a:t>n=17,   n=1,    b=10     (c=0)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07504" y="4294837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periodo ha 16 termini: tutti i numeri da 1 a 16.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07504" y="5086925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cambia m (seme), la sequenza è semplicemente traslata.  </a:t>
            </a:r>
          </a:p>
        </p:txBody>
      </p:sp>
    </p:spTree>
    <p:extLst>
      <p:ext uri="{BB962C8B-B14F-4D97-AF65-F5344CB8AC3E}">
        <p14:creationId xmlns:p14="http://schemas.microsoft.com/office/powerpoint/2010/main" val="320720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80516" y="188640"/>
            <a:ext cx="8497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Il periodo dipende dalla base?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26" y="1848222"/>
            <a:ext cx="2300288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323528" y="141562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b = 2; periodo 8</a:t>
            </a:r>
            <a:endParaRPr lang="it-IT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257" y="1875116"/>
            <a:ext cx="2328863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3275856" y="141617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b = 4;  periodo 4</a:t>
            </a:r>
            <a:endParaRPr lang="it-IT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635" y="1848222"/>
            <a:ext cx="2309813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6300192" y="140688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b = 16;  periodo 2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458085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base 17, 1/17=0,1 e quindi la sequenza è finita</a:t>
            </a:r>
            <a:r>
              <a:rPr lang="it-IT" dirty="0"/>
              <a:t>.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95536" y="5156920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base 18, 1/17 =  0, 1 1 1 1 1…   (come 9 in base 10  …):  periodo 1   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395536" y="5588968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 periodi nelle diverse basi sono sempre </a:t>
            </a:r>
            <a:r>
              <a:rPr lang="it-IT" sz="2400" b="1" dirty="0" smtClean="0"/>
              <a:t>sottomultipli</a:t>
            </a:r>
            <a:r>
              <a:rPr lang="it-IT" dirty="0" smtClean="0"/>
              <a:t> di </a:t>
            </a:r>
            <a:r>
              <a:rPr lang="it-IT" sz="2400" b="1" dirty="0" smtClean="0"/>
              <a:t>n-1</a:t>
            </a:r>
            <a:endParaRPr lang="it-IT" sz="2400" b="1" dirty="0"/>
          </a:p>
        </p:txBody>
      </p:sp>
      <p:sp>
        <p:nvSpPr>
          <p:cNvPr id="5" name="Rettangolo 4"/>
          <p:cNvSpPr/>
          <p:nvPr/>
        </p:nvSpPr>
        <p:spPr>
          <a:xfrm>
            <a:off x="395536" y="742908"/>
            <a:ext cx="4044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Vediamo cosa succede per n=17 e m = 1. </a:t>
            </a:r>
          </a:p>
        </p:txBody>
      </p:sp>
    </p:spTree>
    <p:extLst>
      <p:ext uri="{BB962C8B-B14F-4D97-AF65-F5344CB8AC3E}">
        <p14:creationId xmlns:p14="http://schemas.microsoft.com/office/powerpoint/2010/main" val="138240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2" grpId="0"/>
      <p:bldP spid="13" grpId="0"/>
      <p:bldP spid="5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</TotalTime>
  <Words>3577</Words>
  <Application>Microsoft Office PowerPoint</Application>
  <PresentationFormat>Presentazione su schermo (4:3)</PresentationFormat>
  <Paragraphs>433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33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Silvano Rossetto</dc:creator>
  <cp:lastModifiedBy>Silvano Rossetto</cp:lastModifiedBy>
  <cp:revision>177</cp:revision>
  <dcterms:created xsi:type="dcterms:W3CDTF">2013-08-06T05:05:41Z</dcterms:created>
  <dcterms:modified xsi:type="dcterms:W3CDTF">2013-08-29T04:53:03Z</dcterms:modified>
</cp:coreProperties>
</file>